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Default Extension="png" ContentType="image/png"/>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0680700" cy="7556500"/>
  <p:notesSz cx="10680700" cy="75565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1052" y="2342515"/>
            <a:ext cx="9078595" cy="1586865"/>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602105" y="4231640"/>
            <a:ext cx="7476490" cy="1889125"/>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150" b="0" i="0">
                <a:solidFill>
                  <a:srgbClr val="545454"/>
                </a:solidFill>
                <a:latin typeface="Noto Sans"/>
                <a:cs typeface="Noto Sans"/>
              </a:defRPr>
            </a:lvl1pPr>
          </a:lstStyle>
          <a:p>
            <a:pPr marL="25400">
              <a:lnSpc>
                <a:spcPct val="100000"/>
              </a:lnSpc>
              <a:spcBef>
                <a:spcPts val="170"/>
              </a:spcBef>
            </a:pPr>
            <a:fld id="{81D60167-4931-47E6-BA6A-407CBD079E47}" type="slidenum">
              <a:rPr dirty="0" spc="20"/>
              <a:t>#</a:t>
            </a:fld>
            <a:r>
              <a:rPr dirty="0" spc="-15"/>
              <a:t>/20</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515151"/>
                </a:solidFill>
                <a:latin typeface="Arial"/>
                <a:cs typeface="Arial"/>
              </a:defRPr>
            </a:lvl1pPr>
          </a:lstStyle>
          <a:p/>
        </p:txBody>
      </p:sp>
      <p:sp>
        <p:nvSpPr>
          <p:cNvPr id="3" name="Holder 3"/>
          <p:cNvSpPr>
            <a:spLocks noGrp="1"/>
          </p:cNvSpPr>
          <p:nvPr>
            <p:ph type="body" idx="1"/>
          </p:nvPr>
        </p:nvSpPr>
        <p:spPr/>
        <p:txBody>
          <a:bodyPr lIns="0" tIns="0" rIns="0" bIns="0"/>
          <a:lstStyle>
            <a:lvl1pPr>
              <a:defRPr sz="1600" b="0" i="0">
                <a:solidFill>
                  <a:srgbClr val="545454"/>
                </a:solidFill>
                <a:latin typeface="Arial"/>
                <a:cs typeface="Arial"/>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150" b="0" i="0">
                <a:solidFill>
                  <a:srgbClr val="545454"/>
                </a:solidFill>
                <a:latin typeface="Noto Sans"/>
                <a:cs typeface="Noto Sans"/>
              </a:defRPr>
            </a:lvl1pPr>
          </a:lstStyle>
          <a:p>
            <a:pPr marL="25400">
              <a:lnSpc>
                <a:spcPct val="100000"/>
              </a:lnSpc>
              <a:spcBef>
                <a:spcPts val="170"/>
              </a:spcBef>
            </a:pPr>
            <a:fld id="{81D60167-4931-47E6-BA6A-407CBD079E47}" type="slidenum">
              <a:rPr dirty="0" spc="20"/>
              <a:t>#</a:t>
            </a:fld>
            <a:r>
              <a:rPr dirty="0" spc="-15"/>
              <a:t>/20</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515151"/>
                </a:solidFill>
                <a:latin typeface="Arial"/>
                <a:cs typeface="Arial"/>
              </a:defRPr>
            </a:lvl1pPr>
          </a:lstStyle>
          <a:p/>
        </p:txBody>
      </p:sp>
      <p:sp>
        <p:nvSpPr>
          <p:cNvPr id="3" name="Holder 3"/>
          <p:cNvSpPr>
            <a:spLocks noGrp="1"/>
          </p:cNvSpPr>
          <p:nvPr>
            <p:ph idx="2" sz="half"/>
          </p:nvPr>
        </p:nvSpPr>
        <p:spPr>
          <a:xfrm>
            <a:off x="923683" y="1694999"/>
            <a:ext cx="4257040" cy="4318000"/>
          </a:xfrm>
          <a:prstGeom prst="rect">
            <a:avLst/>
          </a:prstGeom>
        </p:spPr>
        <p:txBody>
          <a:bodyPr wrap="square" lIns="0" tIns="0" rIns="0" bIns="0">
            <a:spAutoFit/>
          </a:bodyPr>
          <a:lstStyle>
            <a:lvl1pPr>
              <a:defRPr sz="1400" b="0" i="0">
                <a:solidFill>
                  <a:srgbClr val="545454"/>
                </a:solidFill>
                <a:latin typeface="Arial"/>
                <a:cs typeface="Arial"/>
              </a:defRPr>
            </a:lvl1pPr>
          </a:lstStyle>
          <a:p/>
        </p:txBody>
      </p:sp>
      <p:sp>
        <p:nvSpPr>
          <p:cNvPr id="4" name="Holder 4"/>
          <p:cNvSpPr>
            <a:spLocks noGrp="1"/>
          </p:cNvSpPr>
          <p:nvPr>
            <p:ph idx="3" sz="half"/>
          </p:nvPr>
        </p:nvSpPr>
        <p:spPr>
          <a:xfrm>
            <a:off x="5547960" y="1694999"/>
            <a:ext cx="4258309" cy="4527550"/>
          </a:xfrm>
          <a:prstGeom prst="rect">
            <a:avLst/>
          </a:prstGeom>
        </p:spPr>
        <p:txBody>
          <a:bodyPr wrap="square" lIns="0" tIns="0" rIns="0" bIns="0">
            <a:spAutoFit/>
          </a:bodyPr>
          <a:lstStyle>
            <a:lvl1pPr>
              <a:defRPr sz="1400" b="0" i="0">
                <a:solidFill>
                  <a:srgbClr val="545454"/>
                </a:solidFill>
                <a:latin typeface="Arial"/>
                <a:cs typeface="Arial"/>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defRPr sz="1150" b="0" i="0">
                <a:solidFill>
                  <a:srgbClr val="545454"/>
                </a:solidFill>
                <a:latin typeface="Noto Sans"/>
                <a:cs typeface="Noto Sans"/>
              </a:defRPr>
            </a:lvl1pPr>
          </a:lstStyle>
          <a:p>
            <a:pPr marL="25400">
              <a:lnSpc>
                <a:spcPct val="100000"/>
              </a:lnSpc>
              <a:spcBef>
                <a:spcPts val="170"/>
              </a:spcBef>
            </a:pPr>
            <a:fld id="{81D60167-4931-47E6-BA6A-407CBD079E47}" type="slidenum">
              <a:rPr dirty="0" spc="20"/>
              <a:t>#</a:t>
            </a:fld>
            <a:r>
              <a:rPr dirty="0" spc="-15"/>
              <a:t>/20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515151"/>
                </a:solidFill>
                <a:latin typeface="Arial"/>
                <a:cs typeface="Arial"/>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defRPr sz="1150" b="0" i="0">
                <a:solidFill>
                  <a:srgbClr val="545454"/>
                </a:solidFill>
                <a:latin typeface="Noto Sans"/>
                <a:cs typeface="Noto Sans"/>
              </a:defRPr>
            </a:lvl1pPr>
          </a:lstStyle>
          <a:p>
            <a:pPr marL="25400">
              <a:lnSpc>
                <a:spcPct val="100000"/>
              </a:lnSpc>
              <a:spcBef>
                <a:spcPts val="170"/>
              </a:spcBef>
            </a:pPr>
            <a:fld id="{81D60167-4931-47E6-BA6A-407CBD079E47}" type="slidenum">
              <a:rPr dirty="0" spc="20"/>
              <a:t>#</a:t>
            </a:fld>
            <a:r>
              <a:rPr dirty="0" spc="-15"/>
              <a:t>/20</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defRPr sz="1150" b="0" i="0">
                <a:solidFill>
                  <a:srgbClr val="545454"/>
                </a:solidFill>
                <a:latin typeface="Noto Sans"/>
                <a:cs typeface="Noto Sans"/>
              </a:defRPr>
            </a:lvl1pPr>
          </a:lstStyle>
          <a:p>
            <a:pPr marL="25400">
              <a:lnSpc>
                <a:spcPct val="100000"/>
              </a:lnSpc>
              <a:spcBef>
                <a:spcPts val="170"/>
              </a:spcBef>
            </a:pPr>
            <a:fld id="{81D60167-4931-47E6-BA6A-407CBD079E47}" type="slidenum">
              <a:rPr dirty="0" spc="20"/>
              <a:t>#</a:t>
            </a:fld>
            <a:r>
              <a:rPr dirty="0" spc="-15"/>
              <a:t>/20</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7384" y="733026"/>
            <a:ext cx="8905931" cy="515619"/>
          </a:xfrm>
          <a:prstGeom prst="rect">
            <a:avLst/>
          </a:prstGeom>
        </p:spPr>
        <p:txBody>
          <a:bodyPr wrap="square" lIns="0" tIns="0" rIns="0" bIns="0">
            <a:spAutoFit/>
          </a:bodyPr>
          <a:lstStyle>
            <a:lvl1pPr>
              <a:defRPr sz="3200" b="1" i="0">
                <a:solidFill>
                  <a:srgbClr val="515151"/>
                </a:solidFill>
                <a:latin typeface="Arial"/>
                <a:cs typeface="Arial"/>
              </a:defRPr>
            </a:lvl1pPr>
          </a:lstStyle>
          <a:p/>
        </p:txBody>
      </p:sp>
      <p:sp>
        <p:nvSpPr>
          <p:cNvPr id="3" name="Holder 3"/>
          <p:cNvSpPr>
            <a:spLocks noGrp="1"/>
          </p:cNvSpPr>
          <p:nvPr>
            <p:ph type="body" idx="1"/>
          </p:nvPr>
        </p:nvSpPr>
        <p:spPr>
          <a:xfrm>
            <a:off x="887384" y="1688873"/>
            <a:ext cx="4739005" cy="2395854"/>
          </a:xfrm>
          <a:prstGeom prst="rect">
            <a:avLst/>
          </a:prstGeom>
        </p:spPr>
        <p:txBody>
          <a:bodyPr wrap="square" lIns="0" tIns="0" rIns="0" bIns="0">
            <a:spAutoFit/>
          </a:bodyPr>
          <a:lstStyle>
            <a:lvl1pPr>
              <a:defRPr sz="1600" b="0" i="0">
                <a:solidFill>
                  <a:srgbClr val="545454"/>
                </a:solidFill>
                <a:latin typeface="Arial"/>
                <a:cs typeface="Arial"/>
              </a:defRPr>
            </a:lvl1pPr>
          </a:lstStyle>
          <a:p/>
        </p:txBody>
      </p:sp>
      <p:sp>
        <p:nvSpPr>
          <p:cNvPr id="4" name="Holder 4"/>
          <p:cNvSpPr>
            <a:spLocks noGrp="1"/>
          </p:cNvSpPr>
          <p:nvPr>
            <p:ph type="ftr" idx="5" sz="quarter"/>
          </p:nvPr>
        </p:nvSpPr>
        <p:spPr>
          <a:xfrm>
            <a:off x="3631438" y="7027545"/>
            <a:ext cx="3417824" cy="37782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534035" y="7027545"/>
            <a:ext cx="2456561"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9382514" y="6775749"/>
            <a:ext cx="423545" cy="223520"/>
          </a:xfrm>
          <a:prstGeom prst="rect">
            <a:avLst/>
          </a:prstGeom>
        </p:spPr>
        <p:txBody>
          <a:bodyPr wrap="square" lIns="0" tIns="0" rIns="0" bIns="0">
            <a:spAutoFit/>
          </a:bodyPr>
          <a:lstStyle>
            <a:lvl1pPr>
              <a:defRPr sz="1150" b="0" i="0">
                <a:solidFill>
                  <a:srgbClr val="545454"/>
                </a:solidFill>
                <a:latin typeface="Noto Sans"/>
                <a:cs typeface="Noto Sans"/>
              </a:defRPr>
            </a:lvl1pPr>
          </a:lstStyle>
          <a:p>
            <a:pPr marL="25400">
              <a:lnSpc>
                <a:spcPct val="100000"/>
              </a:lnSpc>
              <a:spcBef>
                <a:spcPts val="170"/>
              </a:spcBef>
            </a:pPr>
            <a:fld id="{81D60167-4931-47E6-BA6A-407CBD079E47}" type="slidenum">
              <a:rPr dirty="0" spc="20"/>
              <a:t>#</a:t>
            </a:fld>
            <a:r>
              <a:rPr dirty="0" spc="-15"/>
              <a:t>/20</a:t>
            </a:r>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ingonader/python-for-data-science-edx/blob/master/week-09-and-10-final-project/kgl-cycle-share-main-file.py" TargetMode="External"/><Relationship Id="rId3" Type="http://schemas.openxmlformats.org/officeDocument/2006/relationships/hyperlink" Target="https://github.com/ingonader/python-for-data-science-edx/blob/master/week-09-and-10-final-project/cycle-share-analysis-synopsis.ipynb" TargetMode="External"/><Relationship Id="rId4" Type="http://schemas.openxmlformats.org/officeDocument/2006/relationships/hyperlink" Target="https://github.com/ingonader/python-for-data-science-edx/blob/master/week-09-and-10-final-project/cycle-share-analysis-synopsis.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hristophm.github.io/interpretable-ml-book/pdp.html" TargetMode="External"/><Relationship Id="rId3" Type="http://schemas.openxmlformats.org/officeDocument/2006/relationships/hyperlink" Target="https://arxiv.org/pdf/1309.6392.pdf" TargetMode="External"/><Relationship Id="rId4" Type="http://schemas.openxmlformats.org/officeDocument/2006/relationships/hyperlink" Target="http://joewheatley.net/random-forest-or-gradient-boosting/" TargetMode="External"/><Relationship Id="rId5" Type="http://schemas.openxmlformats.org/officeDocument/2006/relationships/hyperlink" Target="http://explained.ai/rf-importance/index.html" TargetMode="External"/><Relationship Id="rId6" Type="http://schemas.openxmlformats.org/officeDocument/2006/relationships/hyperlink" Target="https://sciencing.com/rain-pressure-low-8738476.html" TargetMode="External"/><Relationship Id="rId7" Type="http://schemas.openxmlformats.org/officeDocument/2006/relationships/hyperlink" Target="http://www.theweatherprediction.com/habyhints2/564/" TargetMode="External"/><Relationship Id="rId8" Type="http://schemas.openxmlformats.org/officeDocument/2006/relationships/hyperlink" Target="https://sciencing.com/temperature-ampamp-humidity-related-7245642.html" TargetMode="External"/><Relationship Id="rId9" Type="http://schemas.openxmlformats.org/officeDocument/2006/relationships/hyperlink" Target="https://stats.stackexchange.com/questions/162162/relative-variable-importance-for-boost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chive.ics.uci.edu/ml/datasets/bike%2Bsharing%2Bdataset" TargetMode="External"/><Relationship Id="rId3" Type="http://schemas.openxmlformats.org/officeDocument/2006/relationships/hyperlink" Target="https://www.kaggle.com/c/bike-sharing-demand/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kaggle.com/aubertsigouin/biximtl/home" TargetMode="External"/><Relationship Id="rId3" Type="http://schemas.openxmlformats.org/officeDocument/2006/relationships/hyperlink" Target="http://climate.weather.gc.ca/historical_data/search_historic_data_e.html" TargetMode="External"/><Relationship Id="rId4" Type="http://schemas.openxmlformats.org/officeDocument/2006/relationships/hyperlink" Target="http://climate.weather.gc.ca/climate_data/bulk_data_e.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31867" y="3419231"/>
            <a:ext cx="6633209" cy="733425"/>
          </a:xfrm>
          <a:prstGeom prst="rect">
            <a:avLst/>
          </a:prstGeom>
        </p:spPr>
        <p:txBody>
          <a:bodyPr wrap="square" lIns="0" tIns="12065" rIns="0" bIns="0" rtlCol="0" vert="horz">
            <a:spAutoFit/>
          </a:bodyPr>
          <a:lstStyle/>
          <a:p>
            <a:pPr marL="12700">
              <a:lnSpc>
                <a:spcPct val="100000"/>
              </a:lnSpc>
              <a:spcBef>
                <a:spcPts val="95"/>
              </a:spcBef>
            </a:pPr>
            <a:r>
              <a:rPr dirty="0" sz="4650" spc="-200" b="1">
                <a:solidFill>
                  <a:srgbClr val="515151"/>
                </a:solidFill>
                <a:latin typeface="Arial"/>
                <a:cs typeface="Arial"/>
              </a:rPr>
              <a:t>Weather </a:t>
            </a:r>
            <a:r>
              <a:rPr dirty="0" sz="4650" spc="-150" b="1">
                <a:solidFill>
                  <a:srgbClr val="515151"/>
                </a:solidFill>
                <a:latin typeface="Arial"/>
                <a:cs typeface="Arial"/>
              </a:rPr>
              <a:t>and </a:t>
            </a:r>
            <a:r>
              <a:rPr dirty="0" sz="4650" spc="-165" b="1">
                <a:solidFill>
                  <a:srgbClr val="515151"/>
                </a:solidFill>
                <a:latin typeface="Arial"/>
                <a:cs typeface="Arial"/>
              </a:rPr>
              <a:t>Bike</a:t>
            </a:r>
            <a:r>
              <a:rPr dirty="0" sz="4650" spc="-1015" b="1">
                <a:solidFill>
                  <a:srgbClr val="515151"/>
                </a:solidFill>
                <a:latin typeface="Arial"/>
                <a:cs typeface="Arial"/>
              </a:rPr>
              <a:t> </a:t>
            </a:r>
            <a:r>
              <a:rPr dirty="0" sz="4650" spc="-190" b="1">
                <a:solidFill>
                  <a:srgbClr val="515151"/>
                </a:solidFill>
                <a:latin typeface="Arial"/>
                <a:cs typeface="Arial"/>
              </a:rPr>
              <a:t>Rentals</a:t>
            </a:r>
            <a:endParaRPr sz="4650">
              <a:latin typeface="Arial"/>
              <a:cs typeface="Arial"/>
            </a:endParaRPr>
          </a:p>
        </p:txBody>
      </p:sp>
      <p:sp>
        <p:nvSpPr>
          <p:cNvPr id="3" name="object 3"/>
          <p:cNvSpPr txBox="1"/>
          <p:nvPr/>
        </p:nvSpPr>
        <p:spPr>
          <a:xfrm>
            <a:off x="1515527" y="4308553"/>
            <a:ext cx="6456680" cy="985519"/>
          </a:xfrm>
          <a:prstGeom prst="rect">
            <a:avLst/>
          </a:prstGeom>
        </p:spPr>
        <p:txBody>
          <a:bodyPr wrap="square" lIns="0" tIns="16510" rIns="0" bIns="0" rtlCol="0" vert="horz">
            <a:spAutoFit/>
          </a:bodyPr>
          <a:lstStyle/>
          <a:p>
            <a:pPr algn="ctr" marR="59690">
              <a:lnSpc>
                <a:spcPct val="100000"/>
              </a:lnSpc>
              <a:spcBef>
                <a:spcPts val="130"/>
              </a:spcBef>
            </a:pPr>
            <a:r>
              <a:rPr dirty="0" sz="2400" spc="-95">
                <a:solidFill>
                  <a:srgbClr val="545454"/>
                </a:solidFill>
                <a:latin typeface="Arial"/>
                <a:cs typeface="Arial"/>
              </a:rPr>
              <a:t>What</a:t>
            </a:r>
            <a:r>
              <a:rPr dirty="0" sz="2400" spc="-285">
                <a:solidFill>
                  <a:srgbClr val="545454"/>
                </a:solidFill>
                <a:latin typeface="Arial"/>
                <a:cs typeface="Arial"/>
              </a:rPr>
              <a:t> </a:t>
            </a:r>
            <a:r>
              <a:rPr dirty="0" sz="2400" spc="-85">
                <a:solidFill>
                  <a:srgbClr val="545454"/>
                </a:solidFill>
                <a:latin typeface="Arial"/>
                <a:cs typeface="Arial"/>
              </a:rPr>
              <a:t>are</a:t>
            </a:r>
            <a:r>
              <a:rPr dirty="0" sz="2400" spc="-280">
                <a:solidFill>
                  <a:srgbClr val="545454"/>
                </a:solidFill>
                <a:latin typeface="Arial"/>
                <a:cs typeface="Arial"/>
              </a:rPr>
              <a:t> </a:t>
            </a:r>
            <a:r>
              <a:rPr dirty="0" sz="2400" spc="-85">
                <a:solidFill>
                  <a:srgbClr val="545454"/>
                </a:solidFill>
                <a:latin typeface="Arial"/>
                <a:cs typeface="Arial"/>
              </a:rPr>
              <a:t>the</a:t>
            </a:r>
            <a:r>
              <a:rPr dirty="0" sz="2400" spc="-280">
                <a:solidFill>
                  <a:srgbClr val="545454"/>
                </a:solidFill>
                <a:latin typeface="Arial"/>
                <a:cs typeface="Arial"/>
              </a:rPr>
              <a:t> </a:t>
            </a:r>
            <a:r>
              <a:rPr dirty="0" sz="2400" spc="-120">
                <a:solidFill>
                  <a:srgbClr val="545454"/>
                </a:solidFill>
                <a:latin typeface="Arial"/>
                <a:cs typeface="Arial"/>
              </a:rPr>
              <a:t>influening</a:t>
            </a:r>
            <a:r>
              <a:rPr dirty="0" sz="2400" spc="-280">
                <a:solidFill>
                  <a:srgbClr val="545454"/>
                </a:solidFill>
                <a:latin typeface="Arial"/>
                <a:cs typeface="Arial"/>
              </a:rPr>
              <a:t> </a:t>
            </a:r>
            <a:r>
              <a:rPr dirty="0" sz="2400" spc="-114">
                <a:solidFill>
                  <a:srgbClr val="545454"/>
                </a:solidFill>
                <a:latin typeface="Arial"/>
                <a:cs typeface="Arial"/>
              </a:rPr>
              <a:t>factors</a:t>
            </a:r>
            <a:r>
              <a:rPr dirty="0" sz="2400" spc="-280">
                <a:solidFill>
                  <a:srgbClr val="545454"/>
                </a:solidFill>
                <a:latin typeface="Arial"/>
                <a:cs typeface="Arial"/>
              </a:rPr>
              <a:t> </a:t>
            </a:r>
            <a:r>
              <a:rPr dirty="0" sz="2400" spc="-85">
                <a:solidFill>
                  <a:srgbClr val="545454"/>
                </a:solidFill>
                <a:latin typeface="Arial"/>
                <a:cs typeface="Arial"/>
              </a:rPr>
              <a:t>and</a:t>
            </a:r>
            <a:endParaRPr sz="2400">
              <a:latin typeface="Arial"/>
              <a:cs typeface="Arial"/>
            </a:endParaRPr>
          </a:p>
          <a:p>
            <a:pPr algn="ctr">
              <a:lnSpc>
                <a:spcPct val="100000"/>
              </a:lnSpc>
              <a:spcBef>
                <a:spcPts val="1760"/>
              </a:spcBef>
            </a:pPr>
            <a:r>
              <a:rPr dirty="0" sz="2400" spc="-80">
                <a:solidFill>
                  <a:srgbClr val="545454"/>
                </a:solidFill>
                <a:latin typeface="Arial"/>
                <a:cs typeface="Arial"/>
              </a:rPr>
              <a:t>how</a:t>
            </a:r>
            <a:r>
              <a:rPr dirty="0" sz="2400" spc="-280">
                <a:solidFill>
                  <a:srgbClr val="545454"/>
                </a:solidFill>
                <a:latin typeface="Arial"/>
                <a:cs typeface="Arial"/>
              </a:rPr>
              <a:t> </a:t>
            </a:r>
            <a:r>
              <a:rPr dirty="0" sz="2400" spc="-55">
                <a:solidFill>
                  <a:srgbClr val="545454"/>
                </a:solidFill>
                <a:latin typeface="Arial"/>
                <a:cs typeface="Arial"/>
              </a:rPr>
              <a:t>we</a:t>
            </a:r>
            <a:r>
              <a:rPr dirty="0" sz="2400" spc="-415">
                <a:solidFill>
                  <a:srgbClr val="545454"/>
                </a:solidFill>
                <a:latin typeface="Arial"/>
                <a:cs typeface="Arial"/>
              </a:rPr>
              <a:t> </a:t>
            </a:r>
            <a:r>
              <a:rPr dirty="0" sz="2400" spc="-130" b="1">
                <a:solidFill>
                  <a:srgbClr val="545454"/>
                </a:solidFill>
                <a:latin typeface="Arial"/>
                <a:cs typeface="Arial"/>
              </a:rPr>
              <a:t>l</a:t>
            </a:r>
            <a:r>
              <a:rPr dirty="0" sz="2400" spc="-280" b="1">
                <a:solidFill>
                  <a:srgbClr val="545454"/>
                </a:solidFill>
                <a:latin typeface="Arial"/>
                <a:cs typeface="Arial"/>
              </a:rPr>
              <a:t> </a:t>
            </a:r>
            <a:r>
              <a:rPr dirty="0" sz="2400" spc="-85">
                <a:solidFill>
                  <a:srgbClr val="545454"/>
                </a:solidFill>
                <a:latin typeface="Arial"/>
                <a:cs typeface="Arial"/>
              </a:rPr>
              <a:t>can</a:t>
            </a:r>
            <a:r>
              <a:rPr dirty="0" sz="2400" spc="-280">
                <a:solidFill>
                  <a:srgbClr val="545454"/>
                </a:solidFill>
                <a:latin typeface="Arial"/>
                <a:cs typeface="Arial"/>
              </a:rPr>
              <a:t> </a:t>
            </a:r>
            <a:r>
              <a:rPr dirty="0" sz="2400" spc="-95">
                <a:solidFill>
                  <a:srgbClr val="545454"/>
                </a:solidFill>
                <a:latin typeface="Arial"/>
                <a:cs typeface="Arial"/>
              </a:rPr>
              <a:t>they</a:t>
            </a:r>
            <a:r>
              <a:rPr dirty="0" sz="2400" spc="-280">
                <a:solidFill>
                  <a:srgbClr val="545454"/>
                </a:solidFill>
                <a:latin typeface="Arial"/>
                <a:cs typeface="Arial"/>
              </a:rPr>
              <a:t> </a:t>
            </a:r>
            <a:r>
              <a:rPr dirty="0" sz="2400" spc="-114">
                <a:solidFill>
                  <a:srgbClr val="545454"/>
                </a:solidFill>
                <a:latin typeface="Arial"/>
                <a:cs typeface="Arial"/>
              </a:rPr>
              <a:t>predict</a:t>
            </a:r>
            <a:r>
              <a:rPr dirty="0" sz="2400" spc="-280">
                <a:solidFill>
                  <a:srgbClr val="545454"/>
                </a:solidFill>
                <a:latin typeface="Arial"/>
                <a:cs typeface="Arial"/>
              </a:rPr>
              <a:t> </a:t>
            </a:r>
            <a:r>
              <a:rPr dirty="0" sz="2400" spc="-85">
                <a:solidFill>
                  <a:srgbClr val="545454"/>
                </a:solidFill>
                <a:latin typeface="Arial"/>
                <a:cs typeface="Arial"/>
              </a:rPr>
              <a:t>the</a:t>
            </a:r>
            <a:r>
              <a:rPr dirty="0" sz="2400" spc="-280">
                <a:solidFill>
                  <a:srgbClr val="545454"/>
                </a:solidFill>
                <a:latin typeface="Arial"/>
                <a:cs typeface="Arial"/>
              </a:rPr>
              <a:t> </a:t>
            </a:r>
            <a:r>
              <a:rPr dirty="0" sz="2400" spc="-105">
                <a:solidFill>
                  <a:srgbClr val="545454"/>
                </a:solidFill>
                <a:latin typeface="Arial"/>
                <a:cs typeface="Arial"/>
              </a:rPr>
              <a:t>number</a:t>
            </a:r>
            <a:r>
              <a:rPr dirty="0" sz="2400" spc="-280">
                <a:solidFill>
                  <a:srgbClr val="545454"/>
                </a:solidFill>
                <a:latin typeface="Arial"/>
                <a:cs typeface="Arial"/>
              </a:rPr>
              <a:t> </a:t>
            </a:r>
            <a:r>
              <a:rPr dirty="0" sz="2400" spc="-65">
                <a:solidFill>
                  <a:srgbClr val="545454"/>
                </a:solidFill>
                <a:latin typeface="Arial"/>
                <a:cs typeface="Arial"/>
              </a:rPr>
              <a:t>of</a:t>
            </a:r>
            <a:r>
              <a:rPr dirty="0" sz="2400" spc="-280">
                <a:solidFill>
                  <a:srgbClr val="545454"/>
                </a:solidFill>
                <a:latin typeface="Arial"/>
                <a:cs typeface="Arial"/>
              </a:rPr>
              <a:t> </a:t>
            </a:r>
            <a:r>
              <a:rPr dirty="0" sz="2400" spc="-110">
                <a:solidFill>
                  <a:srgbClr val="545454"/>
                </a:solidFill>
                <a:latin typeface="Arial"/>
                <a:cs typeface="Arial"/>
              </a:rPr>
              <a:t>rented</a:t>
            </a:r>
            <a:r>
              <a:rPr dirty="0" sz="2400" spc="-280">
                <a:solidFill>
                  <a:srgbClr val="545454"/>
                </a:solidFill>
                <a:latin typeface="Arial"/>
                <a:cs typeface="Arial"/>
              </a:rPr>
              <a:t> </a:t>
            </a:r>
            <a:r>
              <a:rPr dirty="0" sz="2400" spc="-110">
                <a:solidFill>
                  <a:srgbClr val="545454"/>
                </a:solidFill>
                <a:latin typeface="Arial"/>
                <a:cs typeface="Arial"/>
              </a:rPr>
              <a:t>bikes?</a:t>
            </a:r>
            <a:endParaRPr sz="2400">
              <a:latin typeface="Arial"/>
              <a:cs typeface="Arial"/>
            </a:endParaRPr>
          </a:p>
        </p:txBody>
      </p:sp>
      <p:sp>
        <p:nvSpPr>
          <p:cNvPr id="4" name="object 4"/>
          <p:cNvSpPr txBox="1"/>
          <p:nvPr/>
        </p:nvSpPr>
        <p:spPr>
          <a:xfrm>
            <a:off x="4272962" y="5687910"/>
            <a:ext cx="923925" cy="606425"/>
          </a:xfrm>
          <a:prstGeom prst="rect">
            <a:avLst/>
          </a:prstGeom>
        </p:spPr>
        <p:txBody>
          <a:bodyPr wrap="square" lIns="0" tIns="12065" rIns="0" bIns="0" rtlCol="0" vert="horz">
            <a:spAutoFit/>
          </a:bodyPr>
          <a:lstStyle/>
          <a:p>
            <a:pPr marL="64135" marR="5080" indent="-52069">
              <a:lnSpc>
                <a:spcPct val="136100"/>
              </a:lnSpc>
              <a:spcBef>
                <a:spcPts val="95"/>
              </a:spcBef>
            </a:pPr>
            <a:r>
              <a:rPr dirty="0" sz="1400" spc="10">
                <a:solidFill>
                  <a:srgbClr val="232323"/>
                </a:solidFill>
                <a:latin typeface="Arial"/>
                <a:cs typeface="Arial"/>
              </a:rPr>
              <a:t>Ingo</a:t>
            </a:r>
            <a:r>
              <a:rPr dirty="0" sz="1400" spc="-70">
                <a:solidFill>
                  <a:srgbClr val="232323"/>
                </a:solidFill>
                <a:latin typeface="Arial"/>
                <a:cs typeface="Arial"/>
              </a:rPr>
              <a:t> </a:t>
            </a:r>
            <a:r>
              <a:rPr dirty="0" sz="1400" spc="15">
                <a:solidFill>
                  <a:srgbClr val="232323"/>
                </a:solidFill>
                <a:latin typeface="Arial"/>
                <a:cs typeface="Arial"/>
              </a:rPr>
              <a:t>Nader  Nov</a:t>
            </a:r>
            <a:r>
              <a:rPr dirty="0" sz="1400" spc="-35">
                <a:solidFill>
                  <a:srgbClr val="232323"/>
                </a:solidFill>
                <a:latin typeface="Arial"/>
                <a:cs typeface="Arial"/>
              </a:rPr>
              <a:t> </a:t>
            </a:r>
            <a:r>
              <a:rPr dirty="0" sz="1400" spc="15">
                <a:solidFill>
                  <a:srgbClr val="232323"/>
                </a:solidFill>
                <a:latin typeface="Arial"/>
                <a:cs typeface="Arial"/>
              </a:rPr>
              <a:t>2018</a:t>
            </a:r>
            <a:endParaRPr sz="14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972860" y="1716816"/>
            <a:ext cx="3808842" cy="378415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5956322" y="5479139"/>
            <a:ext cx="3336925" cy="156210"/>
          </a:xfrm>
          <a:prstGeom prst="rect">
            <a:avLst/>
          </a:prstGeom>
        </p:spPr>
        <p:txBody>
          <a:bodyPr wrap="square" lIns="0" tIns="13335" rIns="0" bIns="0" rtlCol="0" vert="horz">
            <a:spAutoFit/>
          </a:bodyPr>
          <a:lstStyle/>
          <a:p>
            <a:pPr marL="12700">
              <a:lnSpc>
                <a:spcPct val="100000"/>
              </a:lnSpc>
              <a:spcBef>
                <a:spcPts val="105"/>
              </a:spcBef>
            </a:pPr>
            <a:r>
              <a:rPr dirty="0" sz="850" b="1">
                <a:solidFill>
                  <a:srgbClr val="545454"/>
                </a:solidFill>
                <a:latin typeface="Arial"/>
                <a:cs typeface="Arial"/>
              </a:rPr>
              <a:t>Figure</a:t>
            </a:r>
            <a:r>
              <a:rPr dirty="0" sz="850">
                <a:solidFill>
                  <a:srgbClr val="545454"/>
                </a:solidFill>
                <a:latin typeface="Arial"/>
                <a:cs typeface="Arial"/>
              </a:rPr>
              <a:t>: Pearson Correlations between available features in the</a:t>
            </a:r>
            <a:r>
              <a:rPr dirty="0" sz="850" spc="95">
                <a:solidFill>
                  <a:srgbClr val="545454"/>
                </a:solidFill>
                <a:latin typeface="Arial"/>
                <a:cs typeface="Arial"/>
              </a:rPr>
              <a:t> </a:t>
            </a:r>
            <a:r>
              <a:rPr dirty="0" sz="850">
                <a:solidFill>
                  <a:srgbClr val="545454"/>
                </a:solidFill>
                <a:latin typeface="Arial"/>
                <a:cs typeface="Arial"/>
              </a:rPr>
              <a:t>data.</a:t>
            </a:r>
            <a:endParaRPr sz="850">
              <a:latin typeface="Arial"/>
              <a:cs typeface="Arial"/>
            </a:endParaRPr>
          </a:p>
        </p:txBody>
      </p:sp>
      <p:sp>
        <p:nvSpPr>
          <p:cNvPr id="6" name="object 6"/>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4" name="object 4"/>
          <p:cNvSpPr txBox="1">
            <a:spLocks noGrp="1"/>
          </p:cNvSpPr>
          <p:nvPr>
            <p:ph type="title"/>
          </p:nvPr>
        </p:nvSpPr>
        <p:spPr>
          <a:xfrm>
            <a:off x="887384" y="733061"/>
            <a:ext cx="4767580" cy="515620"/>
          </a:xfrm>
          <a:prstGeom prst="rect"/>
        </p:spPr>
        <p:txBody>
          <a:bodyPr wrap="square" lIns="0" tIns="14604" rIns="0" bIns="0" rtlCol="0" vert="horz">
            <a:spAutoFit/>
          </a:bodyPr>
          <a:lstStyle/>
          <a:p>
            <a:pPr marL="12700">
              <a:lnSpc>
                <a:spcPct val="100000"/>
              </a:lnSpc>
              <a:spcBef>
                <a:spcPts val="114"/>
              </a:spcBef>
            </a:pPr>
            <a:r>
              <a:rPr dirty="0" spc="-125"/>
              <a:t>Findings: </a:t>
            </a:r>
            <a:r>
              <a:rPr dirty="0" spc="-105"/>
              <a:t>Data</a:t>
            </a:r>
            <a:r>
              <a:rPr dirty="0" spc="-480"/>
              <a:t> </a:t>
            </a:r>
            <a:r>
              <a:rPr dirty="0" spc="-125"/>
              <a:t>Exploration</a:t>
            </a:r>
          </a:p>
        </p:txBody>
      </p:sp>
      <p:sp>
        <p:nvSpPr>
          <p:cNvPr id="5" name="object 5"/>
          <p:cNvSpPr txBox="1"/>
          <p:nvPr/>
        </p:nvSpPr>
        <p:spPr>
          <a:xfrm>
            <a:off x="887384" y="1688992"/>
            <a:ext cx="4739005" cy="3185160"/>
          </a:xfrm>
          <a:prstGeom prst="rect">
            <a:avLst/>
          </a:prstGeom>
        </p:spPr>
        <p:txBody>
          <a:bodyPr wrap="square" lIns="0" tIns="15240" rIns="0" bIns="0" rtlCol="0" vert="horz">
            <a:spAutoFit/>
          </a:bodyPr>
          <a:lstStyle/>
          <a:p>
            <a:pPr algn="just" marL="12700" marR="5080">
              <a:lnSpc>
                <a:spcPct val="100000"/>
              </a:lnSpc>
              <a:spcBef>
                <a:spcPts val="120"/>
              </a:spcBef>
            </a:pPr>
            <a:r>
              <a:rPr dirty="0" sz="1600" spc="-80">
                <a:solidFill>
                  <a:srgbClr val="545454"/>
                </a:solidFill>
                <a:latin typeface="Arial"/>
                <a:cs typeface="Arial"/>
              </a:rPr>
              <a:t>To </a:t>
            </a:r>
            <a:r>
              <a:rPr dirty="0" sz="1600" spc="5">
                <a:solidFill>
                  <a:srgbClr val="545454"/>
                </a:solidFill>
                <a:latin typeface="Arial"/>
                <a:cs typeface="Arial"/>
              </a:rPr>
              <a:t>visualize the relations </a:t>
            </a:r>
            <a:r>
              <a:rPr dirty="0" sz="1600" spc="10">
                <a:solidFill>
                  <a:srgbClr val="545454"/>
                </a:solidFill>
                <a:latin typeface="Arial"/>
                <a:cs typeface="Arial"/>
              </a:rPr>
              <a:t>between </a:t>
            </a:r>
            <a:r>
              <a:rPr dirty="0" sz="1600" spc="5">
                <a:solidFill>
                  <a:srgbClr val="545454"/>
                </a:solidFill>
                <a:latin typeface="Arial"/>
                <a:cs typeface="Arial"/>
              </a:rPr>
              <a:t>the available  features, </a:t>
            </a:r>
            <a:r>
              <a:rPr dirty="0" sz="1600" spc="10">
                <a:solidFill>
                  <a:srgbClr val="545454"/>
                </a:solidFill>
                <a:latin typeface="Arial"/>
                <a:cs typeface="Arial"/>
              </a:rPr>
              <a:t>a </a:t>
            </a:r>
            <a:r>
              <a:rPr dirty="0" sz="1600" spc="5" b="1">
                <a:solidFill>
                  <a:srgbClr val="545454"/>
                </a:solidFill>
                <a:latin typeface="Arial"/>
                <a:cs typeface="Arial"/>
              </a:rPr>
              <a:t>correlation </a:t>
            </a:r>
            <a:r>
              <a:rPr dirty="0" sz="1600" spc="10" b="1">
                <a:solidFill>
                  <a:srgbClr val="545454"/>
                </a:solidFill>
                <a:latin typeface="Arial"/>
                <a:cs typeface="Arial"/>
              </a:rPr>
              <a:t>heatmap </a:t>
            </a:r>
            <a:r>
              <a:rPr dirty="0" sz="1600" spc="5">
                <a:solidFill>
                  <a:srgbClr val="545454"/>
                </a:solidFill>
                <a:latin typeface="Arial"/>
                <a:cs typeface="Arial"/>
              </a:rPr>
              <a:t>is </a:t>
            </a:r>
            <a:r>
              <a:rPr dirty="0" sz="1600" spc="10">
                <a:solidFill>
                  <a:srgbClr val="545454"/>
                </a:solidFill>
                <a:latin typeface="Arial"/>
                <a:cs typeface="Arial"/>
              </a:rPr>
              <a:t>shown on </a:t>
            </a:r>
            <a:r>
              <a:rPr dirty="0" sz="1600" spc="5">
                <a:solidFill>
                  <a:srgbClr val="545454"/>
                </a:solidFill>
                <a:latin typeface="Arial"/>
                <a:cs typeface="Arial"/>
              </a:rPr>
              <a:t>the  right. </a:t>
            </a:r>
            <a:r>
              <a:rPr dirty="0" sz="1600" spc="10">
                <a:solidFill>
                  <a:srgbClr val="545454"/>
                </a:solidFill>
                <a:latin typeface="Arial"/>
                <a:cs typeface="Arial"/>
              </a:rPr>
              <a:t>The </a:t>
            </a:r>
            <a:r>
              <a:rPr dirty="0" sz="1600" spc="5">
                <a:solidFill>
                  <a:srgbClr val="545454"/>
                </a:solidFill>
                <a:latin typeface="Arial"/>
                <a:cs typeface="Arial"/>
              </a:rPr>
              <a:t>features are only slightly correlated, with  the only exception being temperature </a:t>
            </a:r>
            <a:r>
              <a:rPr dirty="0" sz="1600" spc="10">
                <a:solidFill>
                  <a:srgbClr val="545454"/>
                </a:solidFill>
                <a:latin typeface="Arial"/>
                <a:cs typeface="Arial"/>
              </a:rPr>
              <a:t>and dew  </a:t>
            </a:r>
            <a:r>
              <a:rPr dirty="0" sz="1600" spc="5">
                <a:solidFill>
                  <a:srgbClr val="545454"/>
                </a:solidFill>
                <a:latin typeface="Arial"/>
                <a:cs typeface="Arial"/>
              </a:rPr>
              <a:t>point that </a:t>
            </a:r>
            <a:r>
              <a:rPr dirty="0" sz="1600" spc="10">
                <a:solidFill>
                  <a:srgbClr val="545454"/>
                </a:solidFill>
                <a:latin typeface="Arial"/>
                <a:cs typeface="Arial"/>
              </a:rPr>
              <a:t>show an </a:t>
            </a:r>
            <a:r>
              <a:rPr dirty="0" sz="1600" spc="5">
                <a:solidFill>
                  <a:srgbClr val="545454"/>
                </a:solidFill>
                <a:latin typeface="Arial"/>
                <a:cs typeface="Arial"/>
              </a:rPr>
              <a:t>almost perfect (linear)  relationship </a:t>
            </a:r>
            <a:r>
              <a:rPr dirty="0" sz="1400" spc="85">
                <a:solidFill>
                  <a:srgbClr val="545454"/>
                </a:solidFill>
                <a:latin typeface="Arial"/>
                <a:cs typeface="Arial"/>
              </a:rPr>
              <a:t>(</a:t>
            </a:r>
            <a:r>
              <a:rPr dirty="0" sz="1300" spc="85">
                <a:solidFill>
                  <a:srgbClr val="545454"/>
                </a:solidFill>
                <a:latin typeface="Verdana"/>
                <a:cs typeface="Verdana"/>
              </a:rPr>
              <a:t>r </a:t>
            </a:r>
            <a:r>
              <a:rPr dirty="0" sz="1400" spc="290">
                <a:solidFill>
                  <a:srgbClr val="545454"/>
                </a:solidFill>
                <a:latin typeface="Arial"/>
                <a:cs typeface="Arial"/>
              </a:rPr>
              <a:t>=</a:t>
            </a:r>
            <a:r>
              <a:rPr dirty="0" sz="1400" spc="-235">
                <a:solidFill>
                  <a:srgbClr val="545454"/>
                </a:solidFill>
                <a:latin typeface="Arial"/>
                <a:cs typeface="Arial"/>
              </a:rPr>
              <a:t> </a:t>
            </a:r>
            <a:r>
              <a:rPr dirty="0" sz="1400" spc="15">
                <a:solidFill>
                  <a:srgbClr val="545454"/>
                </a:solidFill>
                <a:latin typeface="Arial"/>
                <a:cs typeface="Arial"/>
              </a:rPr>
              <a:t>.93)</a:t>
            </a:r>
            <a:r>
              <a:rPr dirty="0" sz="1600" spc="15">
                <a:solidFill>
                  <a:srgbClr val="545454"/>
                </a:solidFill>
                <a:latin typeface="Arial"/>
                <a:cs typeface="Arial"/>
              </a:rPr>
              <a:t>.</a:t>
            </a:r>
            <a:endParaRPr sz="1600">
              <a:latin typeface="Arial"/>
              <a:cs typeface="Arial"/>
            </a:endParaRPr>
          </a:p>
          <a:p>
            <a:pPr>
              <a:lnSpc>
                <a:spcPct val="100000"/>
              </a:lnSpc>
              <a:spcBef>
                <a:spcPts val="40"/>
              </a:spcBef>
            </a:pPr>
            <a:endParaRPr sz="1500">
              <a:latin typeface="Times New Roman"/>
              <a:cs typeface="Times New Roman"/>
            </a:endParaRPr>
          </a:p>
          <a:p>
            <a:pPr algn="just" marL="12700" marR="8255">
              <a:lnSpc>
                <a:spcPct val="100000"/>
              </a:lnSpc>
              <a:spcBef>
                <a:spcPts val="5"/>
              </a:spcBef>
            </a:pPr>
            <a:r>
              <a:rPr dirty="0" sz="1600" spc="-80">
                <a:solidFill>
                  <a:srgbClr val="545454"/>
                </a:solidFill>
                <a:latin typeface="Arial"/>
                <a:cs typeface="Arial"/>
              </a:rPr>
              <a:t>To </a:t>
            </a:r>
            <a:r>
              <a:rPr dirty="0" sz="1600" spc="5">
                <a:solidFill>
                  <a:srgbClr val="545454"/>
                </a:solidFill>
                <a:latin typeface="Arial"/>
                <a:cs typeface="Arial"/>
              </a:rPr>
              <a:t>avoid problems resulting from this  </a:t>
            </a:r>
            <a:r>
              <a:rPr dirty="0" sz="1600">
                <a:solidFill>
                  <a:srgbClr val="545454"/>
                </a:solidFill>
                <a:latin typeface="Arial"/>
                <a:cs typeface="Arial"/>
              </a:rPr>
              <a:t>multicollinearity, </a:t>
            </a:r>
            <a:r>
              <a:rPr dirty="0" sz="1600" spc="5">
                <a:solidFill>
                  <a:srgbClr val="545454"/>
                </a:solidFill>
                <a:latin typeface="Arial"/>
                <a:cs typeface="Arial"/>
              </a:rPr>
              <a:t>only temperature </a:t>
            </a:r>
            <a:r>
              <a:rPr dirty="0" sz="1600" spc="10">
                <a:solidFill>
                  <a:srgbClr val="545454"/>
                </a:solidFill>
                <a:latin typeface="Arial"/>
                <a:cs typeface="Arial"/>
              </a:rPr>
              <a:t>was used as a  </a:t>
            </a:r>
            <a:r>
              <a:rPr dirty="0" sz="1600" spc="-5">
                <a:solidFill>
                  <a:srgbClr val="545454"/>
                </a:solidFill>
                <a:latin typeface="Arial"/>
                <a:cs typeface="Arial"/>
              </a:rPr>
              <a:t>predictor, </a:t>
            </a:r>
            <a:r>
              <a:rPr dirty="0" sz="1600" spc="10">
                <a:solidFill>
                  <a:srgbClr val="545454"/>
                </a:solidFill>
                <a:latin typeface="Arial"/>
                <a:cs typeface="Arial"/>
              </a:rPr>
              <a:t>and dew </a:t>
            </a:r>
            <a:r>
              <a:rPr dirty="0" sz="1600" spc="5">
                <a:solidFill>
                  <a:srgbClr val="545454"/>
                </a:solidFill>
                <a:latin typeface="Arial"/>
                <a:cs typeface="Arial"/>
              </a:rPr>
              <a:t>point </a:t>
            </a:r>
            <a:r>
              <a:rPr dirty="0" sz="1600" spc="10">
                <a:solidFill>
                  <a:srgbClr val="545454"/>
                </a:solidFill>
                <a:latin typeface="Arial"/>
                <a:cs typeface="Arial"/>
              </a:rPr>
              <a:t>was </a:t>
            </a:r>
            <a:r>
              <a:rPr dirty="0" sz="1600" spc="5">
                <a:solidFill>
                  <a:srgbClr val="545454"/>
                </a:solidFill>
                <a:latin typeface="Arial"/>
                <a:cs typeface="Arial"/>
              </a:rPr>
              <a:t>dropped. Despite the  fact that that gradient boosting is less influenced </a:t>
            </a:r>
            <a:r>
              <a:rPr dirty="0" sz="1600" spc="10">
                <a:solidFill>
                  <a:srgbClr val="545454"/>
                </a:solidFill>
                <a:latin typeface="Arial"/>
                <a:cs typeface="Arial"/>
              </a:rPr>
              <a:t>by  </a:t>
            </a:r>
            <a:r>
              <a:rPr dirty="0" sz="1600">
                <a:solidFill>
                  <a:srgbClr val="545454"/>
                </a:solidFill>
                <a:latin typeface="Arial"/>
                <a:cs typeface="Arial"/>
              </a:rPr>
              <a:t>multicollinearity, it </a:t>
            </a:r>
            <a:r>
              <a:rPr dirty="0" sz="1600" spc="5">
                <a:solidFill>
                  <a:srgbClr val="545454"/>
                </a:solidFill>
                <a:latin typeface="Arial"/>
                <a:cs typeface="Arial"/>
              </a:rPr>
              <a:t>might still influence calculations  of variable importance</a:t>
            </a:r>
            <a:r>
              <a:rPr dirty="0" sz="1600" spc="-5">
                <a:solidFill>
                  <a:srgbClr val="545454"/>
                </a:solidFill>
                <a:latin typeface="Arial"/>
                <a:cs typeface="Arial"/>
              </a:rPr>
              <a:t> </a:t>
            </a:r>
            <a:r>
              <a:rPr dirty="0" sz="1600">
                <a:solidFill>
                  <a:srgbClr val="545454"/>
                </a:solidFill>
                <a:latin typeface="Arial"/>
                <a:cs typeface="Arial"/>
              </a:rPr>
              <a:t>[</a:t>
            </a:r>
            <a:r>
              <a:rPr dirty="0" u="sng" sz="1600">
                <a:solidFill>
                  <a:srgbClr val="1A4D8A"/>
                </a:solidFill>
                <a:uFill>
                  <a:solidFill>
                    <a:srgbClr val="2A7BDF"/>
                  </a:solidFill>
                </a:uFill>
                <a:latin typeface="Arial"/>
                <a:cs typeface="Arial"/>
              </a:rPr>
              <a:t>3</a:t>
            </a:r>
            <a:r>
              <a:rPr dirty="0" sz="1600">
                <a:solidFill>
                  <a:srgbClr val="545454"/>
                </a:solidFill>
                <a:latin typeface="Arial"/>
                <a:cs typeface="Arial"/>
              </a:rPr>
              <a:t>,</a:t>
            </a:r>
            <a:r>
              <a:rPr dirty="0" u="sng" sz="1600">
                <a:solidFill>
                  <a:srgbClr val="1A4D8A"/>
                </a:solidFill>
                <a:uFill>
                  <a:solidFill>
                    <a:srgbClr val="2A7BDF"/>
                  </a:solidFill>
                </a:uFill>
                <a:latin typeface="Arial"/>
                <a:cs typeface="Arial"/>
              </a:rPr>
              <a:t>4</a:t>
            </a:r>
            <a:r>
              <a:rPr dirty="0" sz="1600">
                <a:solidFill>
                  <a:srgbClr val="545454"/>
                </a:solidFill>
                <a:latin typeface="Arial"/>
                <a:cs typeface="Arial"/>
              </a:rPr>
              <a:t>].</a:t>
            </a:r>
            <a:endParaRPr sz="16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7384" y="1689110"/>
            <a:ext cx="4733290" cy="272415"/>
          </a:xfrm>
          <a:prstGeom prst="rect">
            <a:avLst/>
          </a:prstGeom>
        </p:spPr>
        <p:txBody>
          <a:bodyPr wrap="square" lIns="0" tIns="15240" rIns="0" bIns="0" rtlCol="0" vert="horz">
            <a:spAutoFit/>
          </a:bodyPr>
          <a:lstStyle/>
          <a:p>
            <a:pPr marL="12700">
              <a:lnSpc>
                <a:spcPct val="100000"/>
              </a:lnSpc>
              <a:spcBef>
                <a:spcPts val="120"/>
              </a:spcBef>
            </a:pPr>
            <a:r>
              <a:rPr dirty="0" sz="1600" spc="10">
                <a:solidFill>
                  <a:srgbClr val="545454"/>
                </a:solidFill>
                <a:latin typeface="Arial"/>
                <a:cs typeface="Arial"/>
              </a:rPr>
              <a:t>The </a:t>
            </a:r>
            <a:r>
              <a:rPr dirty="0" sz="1600" spc="5">
                <a:solidFill>
                  <a:srgbClr val="545454"/>
                </a:solidFill>
                <a:latin typeface="Arial"/>
                <a:cs typeface="Arial"/>
              </a:rPr>
              <a:t>explained variance of the </a:t>
            </a:r>
            <a:r>
              <a:rPr dirty="0" sz="1600">
                <a:solidFill>
                  <a:srgbClr val="545454"/>
                </a:solidFill>
                <a:latin typeface="Arial"/>
                <a:cs typeface="Arial"/>
              </a:rPr>
              <a:t>different </a:t>
            </a:r>
            <a:r>
              <a:rPr dirty="0" sz="1600" spc="10">
                <a:solidFill>
                  <a:srgbClr val="545454"/>
                </a:solidFill>
                <a:latin typeface="Arial"/>
                <a:cs typeface="Arial"/>
              </a:rPr>
              <a:t>models</a:t>
            </a:r>
            <a:r>
              <a:rPr dirty="0" sz="1600" spc="325">
                <a:solidFill>
                  <a:srgbClr val="545454"/>
                </a:solidFill>
                <a:latin typeface="Arial"/>
                <a:cs typeface="Arial"/>
              </a:rPr>
              <a:t> </a:t>
            </a:r>
            <a:r>
              <a:rPr dirty="0" sz="1600" spc="5">
                <a:solidFill>
                  <a:srgbClr val="545454"/>
                </a:solidFill>
                <a:latin typeface="Arial"/>
                <a:cs typeface="Arial"/>
              </a:rPr>
              <a:t>tried</a:t>
            </a:r>
            <a:endParaRPr sz="1600">
              <a:latin typeface="Arial"/>
              <a:cs typeface="Arial"/>
            </a:endParaRPr>
          </a:p>
        </p:txBody>
      </p:sp>
      <p:sp>
        <p:nvSpPr>
          <p:cNvPr id="3" name="object 3"/>
          <p:cNvSpPr txBox="1"/>
          <p:nvPr/>
        </p:nvSpPr>
        <p:spPr>
          <a:xfrm>
            <a:off x="887384" y="2188220"/>
            <a:ext cx="3432810" cy="272415"/>
          </a:xfrm>
          <a:prstGeom prst="rect">
            <a:avLst/>
          </a:prstGeom>
        </p:spPr>
        <p:txBody>
          <a:bodyPr wrap="square" lIns="0" tIns="15240" rIns="0" bIns="0" rtlCol="0" vert="horz">
            <a:spAutoFit/>
          </a:bodyPr>
          <a:lstStyle/>
          <a:p>
            <a:pPr marL="12700">
              <a:lnSpc>
                <a:spcPct val="100000"/>
              </a:lnSpc>
              <a:spcBef>
                <a:spcPts val="120"/>
              </a:spcBef>
              <a:tabLst>
                <a:tab pos="761365" algn="l"/>
                <a:tab pos="1224280" algn="l"/>
                <a:tab pos="1572895" algn="l"/>
                <a:tab pos="2047239" algn="l"/>
                <a:tab pos="2567305" algn="l"/>
                <a:tab pos="3087370" algn="l"/>
              </a:tabLst>
            </a:pPr>
            <a:r>
              <a:rPr dirty="0" sz="1600" spc="10">
                <a:solidFill>
                  <a:srgbClr val="545454"/>
                </a:solidFill>
                <a:latin typeface="Arial"/>
                <a:cs typeface="Arial"/>
              </a:rPr>
              <a:t>model</a:t>
            </a:r>
            <a:r>
              <a:rPr dirty="0" sz="1600" spc="10">
                <a:solidFill>
                  <a:srgbClr val="545454"/>
                </a:solidFill>
                <a:latin typeface="Arial"/>
                <a:cs typeface="Arial"/>
              </a:rPr>
              <a:t>	</a:t>
            </a:r>
            <a:r>
              <a:rPr dirty="0" sz="1600" spc="5">
                <a:solidFill>
                  <a:srgbClr val="545454"/>
                </a:solidFill>
                <a:latin typeface="Arial"/>
                <a:cs typeface="Arial"/>
              </a:rPr>
              <a:t>(all</a:t>
            </a:r>
            <a:r>
              <a:rPr dirty="0" sz="1600" spc="5">
                <a:solidFill>
                  <a:srgbClr val="545454"/>
                </a:solidFill>
                <a:latin typeface="Arial"/>
                <a:cs typeface="Arial"/>
              </a:rPr>
              <a:t>	</a:t>
            </a:r>
            <a:r>
              <a:rPr dirty="0" sz="1600" spc="5">
                <a:solidFill>
                  <a:srgbClr val="545454"/>
                </a:solidFill>
                <a:latin typeface="Arial"/>
                <a:cs typeface="Arial"/>
              </a:rPr>
              <a:t>in</a:t>
            </a:r>
            <a:r>
              <a:rPr dirty="0" sz="1600" spc="5">
                <a:solidFill>
                  <a:srgbClr val="545454"/>
                </a:solidFill>
                <a:latin typeface="Arial"/>
                <a:cs typeface="Arial"/>
              </a:rPr>
              <a:t>	</a:t>
            </a:r>
            <a:r>
              <a:rPr dirty="0" sz="1600" spc="5">
                <a:solidFill>
                  <a:srgbClr val="545454"/>
                </a:solidFill>
                <a:latin typeface="Arial"/>
                <a:cs typeface="Arial"/>
              </a:rPr>
              <a:t>the</a:t>
            </a:r>
            <a:r>
              <a:rPr dirty="0" sz="1600" spc="5">
                <a:solidFill>
                  <a:srgbClr val="545454"/>
                </a:solidFill>
                <a:latin typeface="Arial"/>
                <a:cs typeface="Arial"/>
              </a:rPr>
              <a:t>	</a:t>
            </a:r>
            <a:r>
              <a:rPr dirty="0" sz="1600" spc="5">
                <a:solidFill>
                  <a:srgbClr val="545454"/>
                </a:solidFill>
                <a:latin typeface="Arial"/>
                <a:cs typeface="Arial"/>
              </a:rPr>
              <a:t>test</a:t>
            </a:r>
            <a:r>
              <a:rPr dirty="0" sz="1600" spc="5">
                <a:solidFill>
                  <a:srgbClr val="545454"/>
                </a:solidFill>
                <a:latin typeface="Arial"/>
                <a:cs typeface="Arial"/>
              </a:rPr>
              <a:t>	</a:t>
            </a:r>
            <a:r>
              <a:rPr dirty="0" sz="1600" spc="5">
                <a:solidFill>
                  <a:srgbClr val="545454"/>
                </a:solidFill>
                <a:latin typeface="Arial"/>
                <a:cs typeface="Arial"/>
              </a:rPr>
              <a:t>set;</a:t>
            </a:r>
            <a:r>
              <a:rPr dirty="0" sz="1600" spc="5">
                <a:solidFill>
                  <a:srgbClr val="545454"/>
                </a:solidFill>
                <a:latin typeface="Arial"/>
                <a:cs typeface="Arial"/>
              </a:rPr>
              <a:t>	</a:t>
            </a:r>
            <a:r>
              <a:rPr dirty="0" sz="1600" spc="10">
                <a:solidFill>
                  <a:srgbClr val="545454"/>
                </a:solidFill>
                <a:latin typeface="Arial"/>
                <a:cs typeface="Arial"/>
              </a:rPr>
              <a:t>see</a:t>
            </a:r>
            <a:endParaRPr sz="1600">
              <a:latin typeface="Arial"/>
              <a:cs typeface="Arial"/>
            </a:endParaRPr>
          </a:p>
        </p:txBody>
      </p:sp>
      <p:sp>
        <p:nvSpPr>
          <p:cNvPr id="4" name="object 4"/>
          <p:cNvSpPr txBox="1"/>
          <p:nvPr/>
        </p:nvSpPr>
        <p:spPr>
          <a:xfrm>
            <a:off x="4483003" y="2188220"/>
            <a:ext cx="1140460" cy="272415"/>
          </a:xfrm>
          <a:prstGeom prst="rect">
            <a:avLst/>
          </a:prstGeom>
        </p:spPr>
        <p:txBody>
          <a:bodyPr wrap="square" lIns="0" tIns="15240" rIns="0" bIns="0" rtlCol="0" vert="horz">
            <a:spAutoFit/>
          </a:bodyPr>
          <a:lstStyle/>
          <a:p>
            <a:pPr marL="12700">
              <a:lnSpc>
                <a:spcPct val="100000"/>
              </a:lnSpc>
              <a:spcBef>
                <a:spcPts val="120"/>
              </a:spcBef>
              <a:tabLst>
                <a:tab pos="772795" algn="l"/>
              </a:tabLst>
            </a:pPr>
            <a:r>
              <a:rPr dirty="0" sz="1600" spc="5">
                <a:solidFill>
                  <a:srgbClr val="545454"/>
                </a:solidFill>
                <a:latin typeface="Arial"/>
                <a:cs typeface="Arial"/>
              </a:rPr>
              <a:t>table).</a:t>
            </a:r>
            <a:r>
              <a:rPr dirty="0" sz="1600" spc="5">
                <a:solidFill>
                  <a:srgbClr val="545454"/>
                </a:solidFill>
                <a:latin typeface="Arial"/>
                <a:cs typeface="Arial"/>
              </a:rPr>
              <a:t>	</a:t>
            </a:r>
            <a:r>
              <a:rPr dirty="0" sz="1600" spc="10">
                <a:solidFill>
                  <a:srgbClr val="545454"/>
                </a:solidFill>
                <a:latin typeface="Arial"/>
                <a:cs typeface="Arial"/>
              </a:rPr>
              <a:t>The</a:t>
            </a:r>
            <a:endParaRPr sz="1600">
              <a:latin typeface="Arial"/>
              <a:cs typeface="Arial"/>
            </a:endParaRPr>
          </a:p>
        </p:txBody>
      </p:sp>
      <p:sp>
        <p:nvSpPr>
          <p:cNvPr id="5" name="object 5"/>
          <p:cNvSpPr txBox="1"/>
          <p:nvPr/>
        </p:nvSpPr>
        <p:spPr>
          <a:xfrm>
            <a:off x="887384" y="2433237"/>
            <a:ext cx="1579880" cy="272415"/>
          </a:xfrm>
          <a:prstGeom prst="rect">
            <a:avLst/>
          </a:prstGeom>
        </p:spPr>
        <p:txBody>
          <a:bodyPr wrap="square" lIns="0" tIns="15240" rIns="0" bIns="0" rtlCol="0" vert="horz">
            <a:spAutoFit/>
          </a:bodyPr>
          <a:lstStyle/>
          <a:p>
            <a:pPr marL="12700">
              <a:lnSpc>
                <a:spcPct val="100000"/>
              </a:lnSpc>
              <a:spcBef>
                <a:spcPts val="120"/>
              </a:spcBef>
            </a:pPr>
            <a:r>
              <a:rPr dirty="0" sz="1600" spc="5">
                <a:solidFill>
                  <a:srgbClr val="545454"/>
                </a:solidFill>
                <a:latin typeface="Arial"/>
                <a:cs typeface="Arial"/>
              </a:rPr>
              <a:t>hyperparameters</a:t>
            </a:r>
            <a:endParaRPr sz="1600">
              <a:latin typeface="Arial"/>
              <a:cs typeface="Arial"/>
            </a:endParaRPr>
          </a:p>
        </p:txBody>
      </p:sp>
      <p:sp>
        <p:nvSpPr>
          <p:cNvPr id="6" name="object 6"/>
          <p:cNvSpPr txBox="1"/>
          <p:nvPr/>
        </p:nvSpPr>
        <p:spPr>
          <a:xfrm>
            <a:off x="2616883" y="2433237"/>
            <a:ext cx="726440" cy="272415"/>
          </a:xfrm>
          <a:prstGeom prst="rect">
            <a:avLst/>
          </a:prstGeom>
        </p:spPr>
        <p:txBody>
          <a:bodyPr wrap="square" lIns="0" tIns="15240" rIns="0" bIns="0" rtlCol="0" vert="horz">
            <a:spAutoFit/>
          </a:bodyPr>
          <a:lstStyle/>
          <a:p>
            <a:pPr marL="12700">
              <a:lnSpc>
                <a:spcPct val="100000"/>
              </a:lnSpc>
              <a:spcBef>
                <a:spcPts val="120"/>
              </a:spcBef>
              <a:tabLst>
                <a:tab pos="427355" algn="l"/>
              </a:tabLst>
            </a:pPr>
            <a:r>
              <a:rPr dirty="0" sz="1600" spc="5">
                <a:solidFill>
                  <a:srgbClr val="545454"/>
                </a:solidFill>
                <a:latin typeface="Arial"/>
                <a:cs typeface="Arial"/>
              </a:rPr>
              <a:t>for</a:t>
            </a:r>
            <a:r>
              <a:rPr dirty="0" sz="1600" spc="5">
                <a:solidFill>
                  <a:srgbClr val="545454"/>
                </a:solidFill>
                <a:latin typeface="Arial"/>
                <a:cs typeface="Arial"/>
              </a:rPr>
              <a:t>	</a:t>
            </a:r>
            <a:r>
              <a:rPr dirty="0" sz="1600" spc="5">
                <a:solidFill>
                  <a:srgbClr val="545454"/>
                </a:solidFill>
                <a:latin typeface="Arial"/>
                <a:cs typeface="Arial"/>
              </a:rPr>
              <a:t>the</a:t>
            </a:r>
            <a:endParaRPr sz="1600">
              <a:latin typeface="Arial"/>
              <a:cs typeface="Arial"/>
            </a:endParaRPr>
          </a:p>
        </p:txBody>
      </p:sp>
      <p:sp>
        <p:nvSpPr>
          <p:cNvPr id="7" name="object 7"/>
          <p:cNvSpPr txBox="1"/>
          <p:nvPr/>
        </p:nvSpPr>
        <p:spPr>
          <a:xfrm>
            <a:off x="3492918" y="2433237"/>
            <a:ext cx="403225" cy="272415"/>
          </a:xfrm>
          <a:prstGeom prst="rect">
            <a:avLst/>
          </a:prstGeom>
        </p:spPr>
        <p:txBody>
          <a:bodyPr wrap="square" lIns="0" tIns="15240" rIns="0" bIns="0" rtlCol="0" vert="horz">
            <a:spAutoFit/>
          </a:bodyPr>
          <a:lstStyle/>
          <a:p>
            <a:pPr marL="12700">
              <a:lnSpc>
                <a:spcPct val="100000"/>
              </a:lnSpc>
              <a:spcBef>
                <a:spcPts val="120"/>
              </a:spcBef>
            </a:pPr>
            <a:r>
              <a:rPr dirty="0" sz="1600" spc="5">
                <a:solidFill>
                  <a:srgbClr val="545454"/>
                </a:solidFill>
                <a:latin typeface="Arial"/>
                <a:cs typeface="Arial"/>
              </a:rPr>
              <a:t>final</a:t>
            </a:r>
            <a:endParaRPr sz="1600">
              <a:latin typeface="Arial"/>
              <a:cs typeface="Arial"/>
            </a:endParaRPr>
          </a:p>
        </p:txBody>
      </p:sp>
      <p:sp>
        <p:nvSpPr>
          <p:cNvPr id="8" name="object 8"/>
          <p:cNvSpPr txBox="1"/>
          <p:nvPr/>
        </p:nvSpPr>
        <p:spPr>
          <a:xfrm>
            <a:off x="4045249" y="2433237"/>
            <a:ext cx="585470" cy="272415"/>
          </a:xfrm>
          <a:prstGeom prst="rect">
            <a:avLst/>
          </a:prstGeom>
        </p:spPr>
        <p:txBody>
          <a:bodyPr wrap="square" lIns="0" tIns="15240" rIns="0" bIns="0" rtlCol="0" vert="horz">
            <a:spAutoFit/>
          </a:bodyPr>
          <a:lstStyle/>
          <a:p>
            <a:pPr marL="12700">
              <a:lnSpc>
                <a:spcPct val="100000"/>
              </a:lnSpc>
              <a:spcBef>
                <a:spcPts val="120"/>
              </a:spcBef>
            </a:pPr>
            <a:r>
              <a:rPr dirty="0" sz="1600" spc="10">
                <a:solidFill>
                  <a:srgbClr val="545454"/>
                </a:solidFill>
                <a:latin typeface="Arial"/>
                <a:cs typeface="Arial"/>
              </a:rPr>
              <a:t>model</a:t>
            </a:r>
            <a:endParaRPr sz="1600">
              <a:latin typeface="Arial"/>
              <a:cs typeface="Arial"/>
            </a:endParaRPr>
          </a:p>
        </p:txBody>
      </p:sp>
      <p:sp>
        <p:nvSpPr>
          <p:cNvPr id="9" name="object 9"/>
          <p:cNvSpPr txBox="1"/>
          <p:nvPr/>
        </p:nvSpPr>
        <p:spPr>
          <a:xfrm>
            <a:off x="4780420" y="2433237"/>
            <a:ext cx="837565" cy="272415"/>
          </a:xfrm>
          <a:prstGeom prst="rect">
            <a:avLst/>
          </a:prstGeom>
        </p:spPr>
        <p:txBody>
          <a:bodyPr wrap="square" lIns="0" tIns="15240" rIns="0" bIns="0" rtlCol="0" vert="horz">
            <a:spAutoFit/>
          </a:bodyPr>
          <a:lstStyle/>
          <a:p>
            <a:pPr marL="12700">
              <a:lnSpc>
                <a:spcPct val="100000"/>
              </a:lnSpc>
              <a:spcBef>
                <a:spcPts val="120"/>
              </a:spcBef>
            </a:pPr>
            <a:r>
              <a:rPr dirty="0" sz="1600" spc="5">
                <a:solidFill>
                  <a:srgbClr val="545454"/>
                </a:solidFill>
                <a:latin typeface="Arial"/>
                <a:cs typeface="Arial"/>
              </a:rPr>
              <a:t>(gradient</a:t>
            </a:r>
            <a:endParaRPr sz="1600">
              <a:latin typeface="Arial"/>
              <a:cs typeface="Arial"/>
            </a:endParaRPr>
          </a:p>
        </p:txBody>
      </p:sp>
      <p:sp>
        <p:nvSpPr>
          <p:cNvPr id="10" name="object 10"/>
          <p:cNvSpPr txBox="1">
            <a:spLocks noGrp="1"/>
          </p:cNvSpPr>
          <p:nvPr>
            <p:ph type="title"/>
          </p:nvPr>
        </p:nvSpPr>
        <p:spPr>
          <a:xfrm>
            <a:off x="887384" y="733179"/>
            <a:ext cx="3441700" cy="515620"/>
          </a:xfrm>
          <a:prstGeom prst="rect"/>
        </p:spPr>
        <p:txBody>
          <a:bodyPr wrap="square" lIns="0" tIns="14604" rIns="0" bIns="0" rtlCol="0" vert="horz">
            <a:spAutoFit/>
          </a:bodyPr>
          <a:lstStyle/>
          <a:p>
            <a:pPr marL="12700">
              <a:lnSpc>
                <a:spcPct val="100000"/>
              </a:lnSpc>
              <a:spcBef>
                <a:spcPts val="114"/>
              </a:spcBef>
            </a:pPr>
            <a:r>
              <a:rPr dirty="0" spc="-125"/>
              <a:t>Findings: </a:t>
            </a:r>
            <a:r>
              <a:rPr dirty="0" spc="-110"/>
              <a:t>Model</a:t>
            </a:r>
            <a:r>
              <a:rPr dirty="0" spc="-480"/>
              <a:t> </a:t>
            </a:r>
            <a:r>
              <a:rPr dirty="0" spc="-95"/>
              <a:t>Fit</a:t>
            </a:r>
          </a:p>
        </p:txBody>
      </p:sp>
      <p:sp>
        <p:nvSpPr>
          <p:cNvPr id="11" name="object 11"/>
          <p:cNvSpPr txBox="1"/>
          <p:nvPr/>
        </p:nvSpPr>
        <p:spPr>
          <a:xfrm>
            <a:off x="887384" y="1934128"/>
            <a:ext cx="4735830" cy="272415"/>
          </a:xfrm>
          <a:prstGeom prst="rect">
            <a:avLst/>
          </a:prstGeom>
        </p:spPr>
        <p:txBody>
          <a:bodyPr wrap="square" lIns="0" tIns="15240" rIns="0" bIns="0" rtlCol="0" vert="horz">
            <a:spAutoFit/>
          </a:bodyPr>
          <a:lstStyle/>
          <a:p>
            <a:pPr marL="12700">
              <a:lnSpc>
                <a:spcPct val="100000"/>
              </a:lnSpc>
              <a:spcBef>
                <a:spcPts val="120"/>
              </a:spcBef>
              <a:tabLst>
                <a:tab pos="1605280" algn="l"/>
                <a:tab pos="2928620" algn="l"/>
              </a:tabLst>
            </a:pPr>
            <a:r>
              <a:rPr dirty="0" sz="1600" spc="5">
                <a:solidFill>
                  <a:srgbClr val="545454"/>
                </a:solidFill>
                <a:latin typeface="Arial"/>
                <a:cs typeface="Arial"/>
              </a:rPr>
              <a:t>ranged</a:t>
            </a:r>
            <a:r>
              <a:rPr dirty="0" sz="1600" spc="300">
                <a:solidFill>
                  <a:srgbClr val="545454"/>
                </a:solidFill>
                <a:latin typeface="Arial"/>
                <a:cs typeface="Arial"/>
              </a:rPr>
              <a:t> </a:t>
            </a:r>
            <a:r>
              <a:rPr dirty="0" sz="1600" spc="5">
                <a:solidFill>
                  <a:srgbClr val="545454"/>
                </a:solidFill>
                <a:latin typeface="Arial"/>
                <a:cs typeface="Arial"/>
              </a:rPr>
              <a:t>from</a:t>
            </a:r>
            <a:r>
              <a:rPr dirty="0" sz="1600" spc="305">
                <a:solidFill>
                  <a:srgbClr val="545454"/>
                </a:solidFill>
                <a:latin typeface="Arial"/>
                <a:cs typeface="Arial"/>
              </a:rPr>
              <a:t> </a:t>
            </a:r>
            <a:r>
              <a:rPr dirty="0" sz="1300">
                <a:solidFill>
                  <a:srgbClr val="545454"/>
                </a:solidFill>
                <a:latin typeface="Verdana"/>
                <a:cs typeface="Verdana"/>
              </a:rPr>
              <a:t>r</a:t>
            </a:r>
            <a:r>
              <a:rPr dirty="0" baseline="27777" sz="1500">
                <a:solidFill>
                  <a:srgbClr val="545454"/>
                </a:solidFill>
                <a:latin typeface="Arial"/>
                <a:cs typeface="Arial"/>
              </a:rPr>
              <a:t>2	</a:t>
            </a:r>
            <a:r>
              <a:rPr dirty="0" sz="1400" spc="290">
                <a:solidFill>
                  <a:srgbClr val="545454"/>
                </a:solidFill>
                <a:latin typeface="Arial"/>
                <a:cs typeface="Arial"/>
              </a:rPr>
              <a:t>= </a:t>
            </a:r>
            <a:r>
              <a:rPr dirty="0" sz="1400" spc="-55">
                <a:solidFill>
                  <a:srgbClr val="545454"/>
                </a:solidFill>
                <a:latin typeface="Arial"/>
                <a:cs typeface="Arial"/>
              </a:rPr>
              <a:t>0.865</a:t>
            </a:r>
            <a:r>
              <a:rPr dirty="0" sz="1400" spc="125">
                <a:solidFill>
                  <a:srgbClr val="545454"/>
                </a:solidFill>
                <a:latin typeface="Arial"/>
                <a:cs typeface="Arial"/>
              </a:rPr>
              <a:t> </a:t>
            </a:r>
            <a:r>
              <a:rPr dirty="0" sz="1600" spc="5">
                <a:solidFill>
                  <a:srgbClr val="545454"/>
                </a:solidFill>
                <a:latin typeface="Arial"/>
                <a:cs typeface="Arial"/>
              </a:rPr>
              <a:t>to</a:t>
            </a:r>
            <a:r>
              <a:rPr dirty="0" sz="1600" spc="295">
                <a:solidFill>
                  <a:srgbClr val="545454"/>
                </a:solidFill>
                <a:latin typeface="Arial"/>
                <a:cs typeface="Arial"/>
              </a:rPr>
              <a:t> </a:t>
            </a:r>
            <a:r>
              <a:rPr dirty="0" sz="1300">
                <a:solidFill>
                  <a:srgbClr val="545454"/>
                </a:solidFill>
                <a:latin typeface="Verdana"/>
                <a:cs typeface="Verdana"/>
              </a:rPr>
              <a:t>r</a:t>
            </a:r>
            <a:r>
              <a:rPr dirty="0" baseline="27777" sz="1500">
                <a:solidFill>
                  <a:srgbClr val="545454"/>
                </a:solidFill>
                <a:latin typeface="Arial"/>
                <a:cs typeface="Arial"/>
              </a:rPr>
              <a:t>2	</a:t>
            </a:r>
            <a:r>
              <a:rPr dirty="0" sz="1400" spc="290">
                <a:solidFill>
                  <a:srgbClr val="545454"/>
                </a:solidFill>
                <a:latin typeface="Arial"/>
                <a:cs typeface="Arial"/>
              </a:rPr>
              <a:t>= </a:t>
            </a:r>
            <a:r>
              <a:rPr dirty="0" sz="1400" spc="-55">
                <a:solidFill>
                  <a:srgbClr val="545454"/>
                </a:solidFill>
                <a:latin typeface="Arial"/>
                <a:cs typeface="Arial"/>
              </a:rPr>
              <a:t>0.941 </a:t>
            </a:r>
            <a:r>
              <a:rPr dirty="0" sz="1600" spc="5">
                <a:solidFill>
                  <a:srgbClr val="545454"/>
                </a:solidFill>
                <a:latin typeface="Arial"/>
                <a:cs typeface="Arial"/>
              </a:rPr>
              <a:t>for the</a:t>
            </a:r>
            <a:r>
              <a:rPr dirty="0" sz="1600" spc="-90">
                <a:solidFill>
                  <a:srgbClr val="545454"/>
                </a:solidFill>
                <a:latin typeface="Arial"/>
                <a:cs typeface="Arial"/>
              </a:rPr>
              <a:t> </a:t>
            </a:r>
            <a:r>
              <a:rPr dirty="0" sz="1600" spc="5">
                <a:solidFill>
                  <a:srgbClr val="545454"/>
                </a:solidFill>
                <a:latin typeface="Arial"/>
                <a:cs typeface="Arial"/>
              </a:rPr>
              <a:t>final</a:t>
            </a:r>
            <a:endParaRPr sz="1600">
              <a:latin typeface="Arial"/>
              <a:cs typeface="Arial"/>
            </a:endParaRPr>
          </a:p>
        </p:txBody>
      </p:sp>
      <p:sp>
        <p:nvSpPr>
          <p:cNvPr id="12" name="object 12"/>
          <p:cNvSpPr txBox="1"/>
          <p:nvPr/>
        </p:nvSpPr>
        <p:spPr>
          <a:xfrm>
            <a:off x="2203499" y="2075980"/>
            <a:ext cx="1560830" cy="167640"/>
          </a:xfrm>
          <a:prstGeom prst="rect">
            <a:avLst/>
          </a:prstGeom>
        </p:spPr>
        <p:txBody>
          <a:bodyPr wrap="square" lIns="0" tIns="16510" rIns="0" bIns="0" rtlCol="0" vert="horz">
            <a:spAutoFit/>
          </a:bodyPr>
          <a:lstStyle/>
          <a:p>
            <a:pPr marL="12700">
              <a:lnSpc>
                <a:spcPct val="100000"/>
              </a:lnSpc>
              <a:spcBef>
                <a:spcPts val="130"/>
              </a:spcBef>
              <a:tabLst>
                <a:tab pos="1335405" algn="l"/>
              </a:tabLst>
            </a:pPr>
            <a:r>
              <a:rPr dirty="0" sz="900">
                <a:solidFill>
                  <a:srgbClr val="545454"/>
                </a:solidFill>
                <a:latin typeface="Verdana"/>
                <a:cs typeface="Verdana"/>
              </a:rPr>
              <a:t>t</a:t>
            </a:r>
            <a:r>
              <a:rPr dirty="0" sz="900" spc="-75">
                <a:solidFill>
                  <a:srgbClr val="545454"/>
                </a:solidFill>
                <a:latin typeface="Verdana"/>
                <a:cs typeface="Verdana"/>
              </a:rPr>
              <a:t>e</a:t>
            </a:r>
            <a:r>
              <a:rPr dirty="0" sz="900" spc="-5">
                <a:solidFill>
                  <a:srgbClr val="545454"/>
                </a:solidFill>
                <a:latin typeface="Verdana"/>
                <a:cs typeface="Verdana"/>
              </a:rPr>
              <a:t>s</a:t>
            </a:r>
            <a:r>
              <a:rPr dirty="0" sz="900" spc="5">
                <a:solidFill>
                  <a:srgbClr val="545454"/>
                </a:solidFill>
                <a:latin typeface="Verdana"/>
                <a:cs typeface="Verdana"/>
              </a:rPr>
              <a:t>t</a:t>
            </a:r>
            <a:r>
              <a:rPr dirty="0" sz="900">
                <a:solidFill>
                  <a:srgbClr val="545454"/>
                </a:solidFill>
                <a:latin typeface="Verdana"/>
                <a:cs typeface="Verdana"/>
              </a:rPr>
              <a:t>	</a:t>
            </a:r>
            <a:r>
              <a:rPr dirty="0" sz="900">
                <a:solidFill>
                  <a:srgbClr val="545454"/>
                </a:solidFill>
                <a:latin typeface="Verdana"/>
                <a:cs typeface="Verdana"/>
              </a:rPr>
              <a:t>t</a:t>
            </a:r>
            <a:r>
              <a:rPr dirty="0" sz="900" spc="-75">
                <a:solidFill>
                  <a:srgbClr val="545454"/>
                </a:solidFill>
                <a:latin typeface="Verdana"/>
                <a:cs typeface="Verdana"/>
              </a:rPr>
              <a:t>e</a:t>
            </a:r>
            <a:r>
              <a:rPr dirty="0" sz="900" spc="-5">
                <a:solidFill>
                  <a:srgbClr val="545454"/>
                </a:solidFill>
                <a:latin typeface="Verdana"/>
                <a:cs typeface="Verdana"/>
              </a:rPr>
              <a:t>s</a:t>
            </a:r>
            <a:r>
              <a:rPr dirty="0" sz="900" spc="5">
                <a:solidFill>
                  <a:srgbClr val="545454"/>
                </a:solidFill>
                <a:latin typeface="Verdana"/>
                <a:cs typeface="Verdana"/>
              </a:rPr>
              <a:t>t</a:t>
            </a:r>
            <a:endParaRPr sz="900">
              <a:latin typeface="Verdana"/>
              <a:cs typeface="Verdana"/>
            </a:endParaRPr>
          </a:p>
        </p:txBody>
      </p:sp>
      <p:sp>
        <p:nvSpPr>
          <p:cNvPr id="13" name="object 13"/>
          <p:cNvSpPr txBox="1"/>
          <p:nvPr/>
        </p:nvSpPr>
        <p:spPr>
          <a:xfrm>
            <a:off x="887384" y="2678255"/>
            <a:ext cx="4735830" cy="2196465"/>
          </a:xfrm>
          <a:prstGeom prst="rect">
            <a:avLst/>
          </a:prstGeom>
        </p:spPr>
        <p:txBody>
          <a:bodyPr wrap="square" lIns="0" tIns="15240" rIns="0" bIns="0" rtlCol="0" vert="horz">
            <a:spAutoFit/>
          </a:bodyPr>
          <a:lstStyle/>
          <a:p>
            <a:pPr algn="just" marL="12700" marR="7620">
              <a:lnSpc>
                <a:spcPct val="100000"/>
              </a:lnSpc>
              <a:spcBef>
                <a:spcPts val="120"/>
              </a:spcBef>
            </a:pPr>
            <a:r>
              <a:rPr dirty="0" sz="1600" spc="5">
                <a:solidFill>
                  <a:srgbClr val="545454"/>
                </a:solidFill>
                <a:latin typeface="Arial"/>
                <a:cs typeface="Arial"/>
              </a:rPr>
              <a:t>boosting via scikit­learn) </a:t>
            </a:r>
            <a:r>
              <a:rPr dirty="0" sz="1600" spc="10">
                <a:solidFill>
                  <a:srgbClr val="545454"/>
                </a:solidFill>
                <a:latin typeface="Arial"/>
                <a:cs typeface="Arial"/>
              </a:rPr>
              <a:t>were </a:t>
            </a:r>
            <a:r>
              <a:rPr dirty="0" sz="1600" spc="5">
                <a:solidFill>
                  <a:srgbClr val="545454"/>
                </a:solidFill>
                <a:latin typeface="Arial"/>
                <a:cs typeface="Arial"/>
              </a:rPr>
              <a:t>selected</a:t>
            </a:r>
            <a:r>
              <a:rPr dirty="0" sz="1600" spc="425">
                <a:solidFill>
                  <a:srgbClr val="545454"/>
                </a:solidFill>
                <a:latin typeface="Arial"/>
                <a:cs typeface="Arial"/>
              </a:rPr>
              <a:t> </a:t>
            </a:r>
            <a:r>
              <a:rPr dirty="0" sz="1600" spc="5">
                <a:solidFill>
                  <a:srgbClr val="545454"/>
                </a:solidFill>
                <a:latin typeface="Arial"/>
                <a:cs typeface="Arial"/>
              </a:rPr>
              <a:t>via  </a:t>
            </a:r>
            <a:r>
              <a:rPr dirty="0" sz="1600" spc="10">
                <a:solidFill>
                  <a:srgbClr val="545454"/>
                </a:solidFill>
                <a:latin typeface="Arial"/>
                <a:cs typeface="Arial"/>
              </a:rPr>
              <a:t>randomized </a:t>
            </a:r>
            <a:r>
              <a:rPr dirty="0" sz="1600" spc="5">
                <a:solidFill>
                  <a:srgbClr val="545454"/>
                </a:solidFill>
                <a:latin typeface="Arial"/>
                <a:cs typeface="Arial"/>
              </a:rPr>
              <a:t>search using </a:t>
            </a:r>
            <a:r>
              <a:rPr dirty="0" sz="1400" spc="-10">
                <a:solidFill>
                  <a:srgbClr val="545454"/>
                </a:solidFill>
                <a:latin typeface="Arial"/>
                <a:cs typeface="Arial"/>
              </a:rPr>
              <a:t>4</a:t>
            </a:r>
            <a:r>
              <a:rPr dirty="0" sz="1600" spc="-10">
                <a:solidFill>
                  <a:srgbClr val="545454"/>
                </a:solidFill>
                <a:latin typeface="Arial"/>
                <a:cs typeface="Arial"/>
              </a:rPr>
              <a:t>­fold </a:t>
            </a:r>
            <a:r>
              <a:rPr dirty="0" sz="1600" spc="5">
                <a:solidFill>
                  <a:srgbClr val="545454"/>
                </a:solidFill>
                <a:latin typeface="Arial"/>
                <a:cs typeface="Arial"/>
              </a:rPr>
              <a:t>cross validation  (using only the training</a:t>
            </a:r>
            <a:r>
              <a:rPr dirty="0" sz="1600">
                <a:solidFill>
                  <a:srgbClr val="545454"/>
                </a:solidFill>
                <a:latin typeface="Arial"/>
                <a:cs typeface="Arial"/>
              </a:rPr>
              <a:t> </a:t>
            </a:r>
            <a:r>
              <a:rPr dirty="0" sz="1600" spc="5">
                <a:solidFill>
                  <a:srgbClr val="545454"/>
                </a:solidFill>
                <a:latin typeface="Arial"/>
                <a:cs typeface="Arial"/>
              </a:rPr>
              <a:t>set).</a:t>
            </a:r>
            <a:endParaRPr sz="1600">
              <a:latin typeface="Arial"/>
              <a:cs typeface="Arial"/>
            </a:endParaRPr>
          </a:p>
          <a:p>
            <a:pPr>
              <a:lnSpc>
                <a:spcPct val="100000"/>
              </a:lnSpc>
            </a:pPr>
            <a:endParaRPr sz="1450">
              <a:latin typeface="Times New Roman"/>
              <a:cs typeface="Times New Roman"/>
            </a:endParaRPr>
          </a:p>
          <a:p>
            <a:pPr algn="just" marL="12700" marR="5080">
              <a:lnSpc>
                <a:spcPct val="100000"/>
              </a:lnSpc>
            </a:pPr>
            <a:r>
              <a:rPr dirty="0" sz="1600" spc="10">
                <a:solidFill>
                  <a:srgbClr val="545454"/>
                </a:solidFill>
                <a:latin typeface="Arial"/>
                <a:cs typeface="Arial"/>
              </a:rPr>
              <a:t>The </a:t>
            </a:r>
            <a:r>
              <a:rPr dirty="0" sz="1600" spc="5" b="1">
                <a:solidFill>
                  <a:srgbClr val="545454"/>
                </a:solidFill>
                <a:latin typeface="Arial"/>
                <a:cs typeface="Arial"/>
              </a:rPr>
              <a:t>final </a:t>
            </a:r>
            <a:r>
              <a:rPr dirty="0" sz="1600" spc="10" b="1">
                <a:solidFill>
                  <a:srgbClr val="545454"/>
                </a:solidFill>
                <a:latin typeface="Arial"/>
                <a:cs typeface="Arial"/>
              </a:rPr>
              <a:t>model </a:t>
            </a:r>
            <a:r>
              <a:rPr dirty="0" sz="1600" spc="5" b="1">
                <a:solidFill>
                  <a:srgbClr val="545454"/>
                </a:solidFill>
                <a:latin typeface="Arial"/>
                <a:cs typeface="Arial"/>
              </a:rPr>
              <a:t>fits the data very well</a:t>
            </a:r>
            <a:r>
              <a:rPr dirty="0" sz="1600" spc="5">
                <a:solidFill>
                  <a:srgbClr val="545454"/>
                </a:solidFill>
                <a:latin typeface="Arial"/>
                <a:cs typeface="Arial"/>
              </a:rPr>
              <a:t>, explaining  </a:t>
            </a:r>
            <a:r>
              <a:rPr dirty="0" sz="1400" spc="-50">
                <a:solidFill>
                  <a:srgbClr val="545454"/>
                </a:solidFill>
                <a:latin typeface="Arial"/>
                <a:cs typeface="Arial"/>
              </a:rPr>
              <a:t>94.1% </a:t>
            </a:r>
            <a:r>
              <a:rPr dirty="0" sz="1600" spc="5">
                <a:solidFill>
                  <a:srgbClr val="545454"/>
                </a:solidFill>
                <a:latin typeface="Arial"/>
                <a:cs typeface="Arial"/>
              </a:rPr>
              <a:t>of the variance </a:t>
            </a:r>
            <a:r>
              <a:rPr dirty="0" sz="1600" spc="10">
                <a:solidFill>
                  <a:srgbClr val="545454"/>
                </a:solidFill>
                <a:latin typeface="Arial"/>
                <a:cs typeface="Arial"/>
              </a:rPr>
              <a:t>and </a:t>
            </a:r>
            <a:r>
              <a:rPr dirty="0" sz="1600" spc="5">
                <a:solidFill>
                  <a:srgbClr val="545454"/>
                </a:solidFill>
                <a:latin typeface="Arial"/>
                <a:cs typeface="Arial"/>
              </a:rPr>
              <a:t>exhibiting </a:t>
            </a:r>
            <a:r>
              <a:rPr dirty="0" sz="1600" spc="10">
                <a:solidFill>
                  <a:srgbClr val="545454"/>
                </a:solidFill>
                <a:latin typeface="Arial"/>
                <a:cs typeface="Arial"/>
              </a:rPr>
              <a:t>an </a:t>
            </a:r>
            <a:r>
              <a:rPr dirty="0" sz="1600" spc="5">
                <a:solidFill>
                  <a:srgbClr val="545454"/>
                </a:solidFill>
                <a:latin typeface="Arial"/>
                <a:cs typeface="Arial"/>
              </a:rPr>
              <a:t>average  error of </a:t>
            </a:r>
            <a:r>
              <a:rPr dirty="0" sz="1400" spc="-50">
                <a:solidFill>
                  <a:srgbClr val="545454"/>
                </a:solidFill>
                <a:latin typeface="Arial"/>
                <a:cs typeface="Arial"/>
              </a:rPr>
              <a:t>85.4 </a:t>
            </a:r>
            <a:r>
              <a:rPr dirty="0" sz="1600" spc="5">
                <a:solidFill>
                  <a:srgbClr val="545454"/>
                </a:solidFill>
                <a:latin typeface="Arial"/>
                <a:cs typeface="Arial"/>
              </a:rPr>
              <a:t>rides over all hourly predictions. This  error increases only slightly (to </a:t>
            </a:r>
            <a:r>
              <a:rPr dirty="0" sz="1400" spc="-50">
                <a:solidFill>
                  <a:srgbClr val="545454"/>
                </a:solidFill>
                <a:latin typeface="Arial"/>
                <a:cs typeface="Arial"/>
              </a:rPr>
              <a:t>105.4</a:t>
            </a:r>
            <a:r>
              <a:rPr dirty="0" sz="1600" spc="-50">
                <a:solidFill>
                  <a:srgbClr val="545454"/>
                </a:solidFill>
                <a:latin typeface="Arial"/>
                <a:cs typeface="Arial"/>
              </a:rPr>
              <a:t>) </a:t>
            </a:r>
            <a:r>
              <a:rPr dirty="0" sz="1600" spc="10">
                <a:solidFill>
                  <a:srgbClr val="545454"/>
                </a:solidFill>
                <a:latin typeface="Arial"/>
                <a:cs typeface="Arial"/>
              </a:rPr>
              <a:t>when </a:t>
            </a:r>
            <a:r>
              <a:rPr dirty="0" sz="1600" spc="5">
                <a:solidFill>
                  <a:srgbClr val="545454"/>
                </a:solidFill>
                <a:latin typeface="Arial"/>
                <a:cs typeface="Arial"/>
              </a:rPr>
              <a:t>only  </a:t>
            </a:r>
            <a:r>
              <a:rPr dirty="0" sz="1600" spc="10">
                <a:solidFill>
                  <a:srgbClr val="545454"/>
                </a:solidFill>
                <a:latin typeface="Arial"/>
                <a:cs typeface="Arial"/>
              </a:rPr>
              <a:t>summer months </a:t>
            </a:r>
            <a:r>
              <a:rPr dirty="0" sz="1600" spc="5">
                <a:solidFill>
                  <a:srgbClr val="545454"/>
                </a:solidFill>
                <a:latin typeface="Arial"/>
                <a:cs typeface="Arial"/>
              </a:rPr>
              <a:t>are</a:t>
            </a:r>
            <a:r>
              <a:rPr dirty="0" sz="1600" spc="-10">
                <a:solidFill>
                  <a:srgbClr val="545454"/>
                </a:solidFill>
                <a:latin typeface="Arial"/>
                <a:cs typeface="Arial"/>
              </a:rPr>
              <a:t> </a:t>
            </a:r>
            <a:r>
              <a:rPr dirty="0" sz="1600" spc="5">
                <a:solidFill>
                  <a:srgbClr val="545454"/>
                </a:solidFill>
                <a:latin typeface="Arial"/>
                <a:cs typeface="Arial"/>
              </a:rPr>
              <a:t>considered.</a:t>
            </a:r>
            <a:endParaRPr sz="1600">
              <a:latin typeface="Arial"/>
              <a:cs typeface="Arial"/>
            </a:endParaRPr>
          </a:p>
        </p:txBody>
      </p:sp>
      <p:sp>
        <p:nvSpPr>
          <p:cNvPr id="14" name="object 14"/>
          <p:cNvSpPr txBox="1"/>
          <p:nvPr/>
        </p:nvSpPr>
        <p:spPr>
          <a:xfrm>
            <a:off x="887384" y="5052746"/>
            <a:ext cx="4734560" cy="775970"/>
          </a:xfrm>
          <a:prstGeom prst="rect">
            <a:avLst/>
          </a:prstGeom>
        </p:spPr>
        <p:txBody>
          <a:bodyPr wrap="square" lIns="0" tIns="19685" rIns="0" bIns="0" rtlCol="0" vert="horz">
            <a:spAutoFit/>
          </a:bodyPr>
          <a:lstStyle/>
          <a:p>
            <a:pPr algn="just" marL="12700" marR="5080">
              <a:lnSpc>
                <a:spcPts val="1000"/>
              </a:lnSpc>
              <a:spcBef>
                <a:spcPts val="155"/>
              </a:spcBef>
            </a:pPr>
            <a:r>
              <a:rPr dirty="0" sz="850" spc="-10" b="1">
                <a:solidFill>
                  <a:srgbClr val="545454"/>
                </a:solidFill>
                <a:latin typeface="Arial"/>
                <a:cs typeface="Arial"/>
              </a:rPr>
              <a:t>Table</a:t>
            </a:r>
            <a:r>
              <a:rPr dirty="0" sz="850" spc="-10">
                <a:solidFill>
                  <a:srgbClr val="545454"/>
                </a:solidFill>
                <a:latin typeface="Arial"/>
                <a:cs typeface="Arial"/>
              </a:rPr>
              <a:t>: </a:t>
            </a:r>
            <a:r>
              <a:rPr dirty="0" sz="850">
                <a:solidFill>
                  <a:srgbClr val="545454"/>
                </a:solidFill>
                <a:latin typeface="Arial"/>
                <a:cs typeface="Arial"/>
              </a:rPr>
              <a:t>Model performance measures for different models. </a:t>
            </a:r>
            <a:r>
              <a:rPr dirty="0" sz="700" spc="5">
                <a:solidFill>
                  <a:srgbClr val="545454"/>
                </a:solidFill>
                <a:latin typeface="Verdana"/>
                <a:cs typeface="Verdana"/>
              </a:rPr>
              <a:t>r</a:t>
            </a:r>
            <a:r>
              <a:rPr dirty="0" baseline="22222" sz="750" spc="7">
                <a:solidFill>
                  <a:srgbClr val="545454"/>
                </a:solidFill>
                <a:latin typeface="Arial"/>
                <a:cs typeface="Arial"/>
              </a:rPr>
              <a:t>2 </a:t>
            </a:r>
            <a:r>
              <a:rPr dirty="0" sz="850">
                <a:solidFill>
                  <a:srgbClr val="545454"/>
                </a:solidFill>
                <a:latin typeface="Arial"/>
                <a:cs typeface="Arial"/>
              </a:rPr>
              <a:t>is the amount of variance explained,  </a:t>
            </a:r>
            <a:r>
              <a:rPr dirty="0" sz="700" spc="130">
                <a:solidFill>
                  <a:srgbClr val="545454"/>
                </a:solidFill>
                <a:latin typeface="Verdana"/>
                <a:cs typeface="Verdana"/>
              </a:rPr>
              <a:t>MAE </a:t>
            </a:r>
            <a:r>
              <a:rPr dirty="0" sz="850">
                <a:solidFill>
                  <a:srgbClr val="545454"/>
                </a:solidFill>
                <a:latin typeface="Arial"/>
                <a:cs typeface="Arial"/>
              </a:rPr>
              <a:t>stands for mean absolute </a:t>
            </a:r>
            <a:r>
              <a:rPr dirty="0" sz="850" spc="-10">
                <a:solidFill>
                  <a:srgbClr val="545454"/>
                </a:solidFill>
                <a:latin typeface="Arial"/>
                <a:cs typeface="Arial"/>
              </a:rPr>
              <a:t>error. </a:t>
            </a:r>
            <a:r>
              <a:rPr dirty="0" sz="700" spc="15">
                <a:solidFill>
                  <a:srgbClr val="545454"/>
                </a:solidFill>
                <a:latin typeface="Verdana"/>
                <a:cs typeface="Verdana"/>
              </a:rPr>
              <a:t>train </a:t>
            </a:r>
            <a:r>
              <a:rPr dirty="0" sz="850">
                <a:solidFill>
                  <a:srgbClr val="545454"/>
                </a:solidFill>
                <a:latin typeface="Arial"/>
                <a:cs typeface="Arial"/>
              </a:rPr>
              <a:t>and </a:t>
            </a:r>
            <a:r>
              <a:rPr dirty="0" sz="700" spc="-25">
                <a:solidFill>
                  <a:srgbClr val="545454"/>
                </a:solidFill>
                <a:latin typeface="Verdana"/>
                <a:cs typeface="Verdana"/>
              </a:rPr>
              <a:t>test </a:t>
            </a:r>
            <a:r>
              <a:rPr dirty="0" sz="850">
                <a:solidFill>
                  <a:srgbClr val="545454"/>
                </a:solidFill>
                <a:latin typeface="Arial"/>
                <a:cs typeface="Arial"/>
              </a:rPr>
              <a:t>specify training and testing set, </a:t>
            </a:r>
            <a:r>
              <a:rPr dirty="0" sz="850" spc="-5">
                <a:solidFill>
                  <a:srgbClr val="545454"/>
                </a:solidFill>
                <a:latin typeface="Arial"/>
                <a:cs typeface="Arial"/>
              </a:rPr>
              <a:t>respectively.  </a:t>
            </a:r>
            <a:r>
              <a:rPr dirty="0" sz="850">
                <a:solidFill>
                  <a:srgbClr val="545454"/>
                </a:solidFill>
                <a:latin typeface="Arial"/>
                <a:cs typeface="Arial"/>
              </a:rPr>
              <a:t>For the test set, some performance measures were also re­computed for using only the summer  months of the test set (May to September), indicated via the </a:t>
            </a:r>
            <a:r>
              <a:rPr dirty="0" sz="700" spc="-20">
                <a:solidFill>
                  <a:srgbClr val="545454"/>
                </a:solidFill>
                <a:latin typeface="Verdana"/>
                <a:cs typeface="Verdana"/>
              </a:rPr>
              <a:t>summer</a:t>
            </a:r>
            <a:r>
              <a:rPr dirty="0" sz="700" spc="30">
                <a:solidFill>
                  <a:srgbClr val="545454"/>
                </a:solidFill>
                <a:latin typeface="Verdana"/>
                <a:cs typeface="Verdana"/>
              </a:rPr>
              <a:t> </a:t>
            </a:r>
            <a:r>
              <a:rPr dirty="0" sz="850">
                <a:solidFill>
                  <a:srgbClr val="545454"/>
                </a:solidFill>
                <a:latin typeface="Arial"/>
                <a:cs typeface="Arial"/>
              </a:rPr>
              <a:t>subscripts.</a:t>
            </a:r>
            <a:endParaRPr sz="850">
              <a:latin typeface="Arial"/>
              <a:cs typeface="Arial"/>
            </a:endParaRPr>
          </a:p>
          <a:p>
            <a:pPr>
              <a:lnSpc>
                <a:spcPct val="100000"/>
              </a:lnSpc>
              <a:spcBef>
                <a:spcPts val="40"/>
              </a:spcBef>
            </a:pPr>
            <a:endParaRPr sz="950">
              <a:latin typeface="Times New Roman"/>
              <a:cs typeface="Times New Roman"/>
            </a:endParaRPr>
          </a:p>
          <a:p>
            <a:pPr marL="2148205">
              <a:lnSpc>
                <a:spcPct val="100000"/>
              </a:lnSpc>
              <a:tabLst>
                <a:tab pos="2549525" algn="l"/>
                <a:tab pos="2905125" algn="l"/>
                <a:tab pos="3699510" algn="l"/>
                <a:tab pos="4364355" algn="l"/>
              </a:tabLst>
            </a:pPr>
            <a:r>
              <a:rPr dirty="0" sz="600" spc="15">
                <a:latin typeface="Verdana"/>
                <a:cs typeface="Verdana"/>
              </a:rPr>
              <a:t>train	</a:t>
            </a:r>
            <a:r>
              <a:rPr dirty="0" sz="600" spc="-20">
                <a:latin typeface="Verdana"/>
                <a:cs typeface="Verdana"/>
              </a:rPr>
              <a:t>test	</a:t>
            </a:r>
            <a:r>
              <a:rPr dirty="0" baseline="4629" sz="900" spc="-22">
                <a:latin typeface="Verdana"/>
                <a:cs typeface="Verdana"/>
              </a:rPr>
              <a:t>summer	</a:t>
            </a:r>
            <a:r>
              <a:rPr dirty="0" baseline="4629" sz="900" spc="-30">
                <a:latin typeface="Verdana"/>
                <a:cs typeface="Verdana"/>
              </a:rPr>
              <a:t>test	</a:t>
            </a:r>
            <a:r>
              <a:rPr dirty="0" baseline="4629" sz="900" spc="-22">
                <a:latin typeface="Verdana"/>
                <a:cs typeface="Verdana"/>
              </a:rPr>
              <a:t>summer</a:t>
            </a:r>
            <a:endParaRPr baseline="4629" sz="900">
              <a:latin typeface="Verdana"/>
              <a:cs typeface="Verdana"/>
            </a:endParaRPr>
          </a:p>
        </p:txBody>
      </p:sp>
      <p:graphicFrame>
        <p:nvGraphicFramePr>
          <p:cNvPr id="15" name="object 15"/>
          <p:cNvGraphicFramePr>
            <a:graphicFrameLocks noGrp="1"/>
          </p:cNvGraphicFramePr>
          <p:nvPr/>
        </p:nvGraphicFramePr>
        <p:xfrm>
          <a:off x="909158" y="5623535"/>
          <a:ext cx="4692015" cy="789940"/>
        </p:xfrm>
        <a:graphic>
          <a:graphicData uri="http://schemas.openxmlformats.org/drawingml/2006/table">
            <a:tbl>
              <a:tblPr firstRow="1" bandRow="1">
                <a:tableStyleId>{2D5ABB26-0587-4C30-8999-92F81FD0307C}</a:tableStyleId>
              </a:tblPr>
              <a:tblGrid>
                <a:gridCol w="1859914"/>
                <a:gridCol w="537210"/>
                <a:gridCol w="435610"/>
                <a:gridCol w="989330"/>
                <a:gridCol w="869950"/>
              </a:tblGrid>
              <a:tr h="208279">
                <a:tc>
                  <a:txBody>
                    <a:bodyPr/>
                    <a:lstStyle/>
                    <a:p>
                      <a:pPr marL="35560">
                        <a:lnSpc>
                          <a:spcPct val="100000"/>
                        </a:lnSpc>
                        <a:spcBef>
                          <a:spcPts val="130"/>
                        </a:spcBef>
                      </a:pPr>
                      <a:r>
                        <a:rPr dirty="0" sz="1050" b="1">
                          <a:latin typeface="Arial"/>
                          <a:cs typeface="Arial"/>
                        </a:rPr>
                        <a:t>Model</a:t>
                      </a:r>
                      <a:endParaRPr sz="1050">
                        <a:latin typeface="Arial"/>
                        <a:cs typeface="Arial"/>
                      </a:endParaRPr>
                    </a:p>
                  </a:txBody>
                  <a:tcPr marL="0" marR="0" marB="0" marT="16510">
                    <a:lnT w="9525">
                      <a:solidFill>
                        <a:srgbClr val="797979"/>
                      </a:solidFill>
                      <a:prstDash val="solid"/>
                    </a:lnT>
                    <a:lnB w="9525">
                      <a:solidFill>
                        <a:srgbClr val="797979"/>
                      </a:solidFill>
                      <a:prstDash val="solid"/>
                    </a:lnB>
                  </a:tcPr>
                </a:tc>
                <a:tc>
                  <a:txBody>
                    <a:bodyPr/>
                    <a:lstStyle/>
                    <a:p>
                      <a:pPr marL="215900">
                        <a:lnSpc>
                          <a:spcPts val="990"/>
                        </a:lnSpc>
                      </a:pPr>
                      <a:r>
                        <a:rPr dirty="0" baseline="-19607" sz="1275" spc="-7">
                          <a:latin typeface="Verdana"/>
                          <a:cs typeface="Verdana"/>
                        </a:rPr>
                        <a:t>r</a:t>
                      </a:r>
                      <a:r>
                        <a:rPr dirty="0" sz="650" spc="-5">
                          <a:latin typeface="Arial"/>
                          <a:cs typeface="Arial"/>
                        </a:rPr>
                        <a:t>2</a:t>
                      </a:r>
                      <a:endParaRPr sz="650">
                        <a:latin typeface="Arial"/>
                        <a:cs typeface="Arial"/>
                      </a:endParaRPr>
                    </a:p>
                  </a:txBody>
                  <a:tcPr marL="0" marR="0" marB="0" marT="0">
                    <a:lnT w="9525">
                      <a:solidFill>
                        <a:srgbClr val="797979"/>
                      </a:solidFill>
                      <a:prstDash val="solid"/>
                    </a:lnT>
                    <a:lnB w="9525">
                      <a:solidFill>
                        <a:srgbClr val="797979"/>
                      </a:solidFill>
                      <a:prstDash val="solid"/>
                    </a:lnB>
                  </a:tcPr>
                </a:tc>
                <a:tc>
                  <a:txBody>
                    <a:bodyPr/>
                    <a:lstStyle/>
                    <a:p>
                      <a:pPr marL="80645">
                        <a:lnSpc>
                          <a:spcPts val="990"/>
                        </a:lnSpc>
                      </a:pPr>
                      <a:r>
                        <a:rPr dirty="0" baseline="-19607" sz="1275" spc="-7">
                          <a:latin typeface="Verdana"/>
                          <a:cs typeface="Verdana"/>
                        </a:rPr>
                        <a:t>r</a:t>
                      </a:r>
                      <a:r>
                        <a:rPr dirty="0" sz="650" spc="-5">
                          <a:latin typeface="Arial"/>
                          <a:cs typeface="Arial"/>
                        </a:rPr>
                        <a:t>2</a:t>
                      </a:r>
                      <a:endParaRPr sz="650">
                        <a:latin typeface="Arial"/>
                        <a:cs typeface="Arial"/>
                      </a:endParaRPr>
                    </a:p>
                  </a:txBody>
                  <a:tcPr marL="0" marR="0" marB="0" marT="0">
                    <a:lnT w="9525">
                      <a:solidFill>
                        <a:srgbClr val="797979"/>
                      </a:solidFill>
                      <a:prstDash val="solid"/>
                    </a:lnT>
                    <a:lnB w="9525">
                      <a:solidFill>
                        <a:srgbClr val="797979"/>
                      </a:solidFill>
                      <a:prstDash val="solid"/>
                    </a:lnB>
                  </a:tcPr>
                </a:tc>
                <a:tc>
                  <a:txBody>
                    <a:bodyPr/>
                    <a:lstStyle/>
                    <a:p>
                      <a:pPr>
                        <a:lnSpc>
                          <a:spcPct val="100000"/>
                        </a:lnSpc>
                        <a:spcBef>
                          <a:spcPts val="330"/>
                        </a:spcBef>
                        <a:tabLst>
                          <a:tab pos="549910" algn="l"/>
                        </a:tabLst>
                      </a:pPr>
                      <a:r>
                        <a:rPr dirty="0" sz="850" spc="-5">
                          <a:latin typeface="Verdana"/>
                          <a:cs typeface="Verdana"/>
                        </a:rPr>
                        <a:t>r</a:t>
                      </a:r>
                      <a:r>
                        <a:rPr dirty="0" baseline="25641" sz="975" spc="-7">
                          <a:latin typeface="Arial"/>
                          <a:cs typeface="Arial"/>
                        </a:rPr>
                        <a:t>2	</a:t>
                      </a:r>
                      <a:r>
                        <a:rPr dirty="0" sz="850" spc="165">
                          <a:latin typeface="Verdana"/>
                          <a:cs typeface="Verdana"/>
                        </a:rPr>
                        <a:t>MAE</a:t>
                      </a:r>
                      <a:endParaRPr sz="850">
                        <a:latin typeface="Verdana"/>
                        <a:cs typeface="Verdana"/>
                      </a:endParaRPr>
                    </a:p>
                  </a:txBody>
                  <a:tcPr marL="0" marR="0" marB="0" marT="41910">
                    <a:lnT w="9525">
                      <a:solidFill>
                        <a:srgbClr val="797979"/>
                      </a:solidFill>
                      <a:prstDash val="solid"/>
                    </a:lnT>
                    <a:lnB w="9525">
                      <a:solidFill>
                        <a:srgbClr val="797979"/>
                      </a:solidFill>
                      <a:prstDash val="solid"/>
                    </a:lnB>
                  </a:tcPr>
                </a:tc>
                <a:tc>
                  <a:txBody>
                    <a:bodyPr/>
                    <a:lstStyle/>
                    <a:p>
                      <a:pPr marL="225425">
                        <a:lnSpc>
                          <a:spcPct val="100000"/>
                        </a:lnSpc>
                        <a:spcBef>
                          <a:spcPts val="330"/>
                        </a:spcBef>
                      </a:pPr>
                      <a:r>
                        <a:rPr dirty="0" sz="850" spc="165">
                          <a:latin typeface="Verdana"/>
                          <a:cs typeface="Verdana"/>
                        </a:rPr>
                        <a:t>MAE</a:t>
                      </a:r>
                      <a:endParaRPr sz="850">
                        <a:latin typeface="Verdana"/>
                        <a:cs typeface="Verdana"/>
                      </a:endParaRPr>
                    </a:p>
                  </a:txBody>
                  <a:tcPr marL="0" marR="0" marB="0" marT="41910">
                    <a:lnT w="9525">
                      <a:solidFill>
                        <a:srgbClr val="797979"/>
                      </a:solidFill>
                      <a:prstDash val="solid"/>
                    </a:lnT>
                    <a:lnB w="9525">
                      <a:solidFill>
                        <a:srgbClr val="797979"/>
                      </a:solidFill>
                      <a:prstDash val="solid"/>
                    </a:lnB>
                  </a:tcPr>
                </a:tc>
              </a:tr>
              <a:tr h="192405">
                <a:tc>
                  <a:txBody>
                    <a:bodyPr/>
                    <a:lstStyle/>
                    <a:p>
                      <a:pPr marL="31115">
                        <a:lnSpc>
                          <a:spcPct val="100000"/>
                        </a:lnSpc>
                        <a:spcBef>
                          <a:spcPts val="204"/>
                        </a:spcBef>
                      </a:pPr>
                      <a:r>
                        <a:rPr dirty="0" sz="900" spc="-5" b="1">
                          <a:solidFill>
                            <a:srgbClr val="515151"/>
                          </a:solidFill>
                          <a:latin typeface="Arial"/>
                          <a:cs typeface="Arial"/>
                        </a:rPr>
                        <a:t>Gradient </a:t>
                      </a:r>
                      <a:r>
                        <a:rPr dirty="0" sz="900" spc="-10" b="1">
                          <a:solidFill>
                            <a:srgbClr val="515151"/>
                          </a:solidFill>
                          <a:latin typeface="Arial"/>
                          <a:cs typeface="Arial"/>
                        </a:rPr>
                        <a:t>Boosting (XGBoost)</a:t>
                      </a:r>
                      <a:endParaRPr sz="900">
                        <a:latin typeface="Arial"/>
                        <a:cs typeface="Arial"/>
                      </a:endParaRPr>
                    </a:p>
                  </a:txBody>
                  <a:tcPr marL="0" marR="0" marB="0" marT="26034">
                    <a:lnT w="9525">
                      <a:solidFill>
                        <a:srgbClr val="797979"/>
                      </a:solidFill>
                      <a:prstDash val="solid"/>
                    </a:lnT>
                  </a:tcPr>
                </a:tc>
                <a:tc>
                  <a:txBody>
                    <a:bodyPr/>
                    <a:lstStyle/>
                    <a:p>
                      <a:pPr marL="251460">
                        <a:lnSpc>
                          <a:spcPct val="100000"/>
                        </a:lnSpc>
                        <a:spcBef>
                          <a:spcPts val="355"/>
                        </a:spcBef>
                      </a:pPr>
                      <a:r>
                        <a:rPr dirty="0" sz="750" spc="-20">
                          <a:solidFill>
                            <a:srgbClr val="545454"/>
                          </a:solidFill>
                          <a:latin typeface="Arial"/>
                          <a:cs typeface="Arial"/>
                        </a:rPr>
                        <a:t>0.896</a:t>
                      </a:r>
                      <a:endParaRPr sz="750">
                        <a:latin typeface="Arial"/>
                        <a:cs typeface="Arial"/>
                      </a:endParaRPr>
                    </a:p>
                  </a:txBody>
                  <a:tcPr marL="0" marR="0" marB="0" marT="45085">
                    <a:lnT w="9525">
                      <a:solidFill>
                        <a:srgbClr val="797979"/>
                      </a:solidFill>
                      <a:prstDash val="solid"/>
                    </a:lnT>
                  </a:tcPr>
                </a:tc>
                <a:tc>
                  <a:txBody>
                    <a:bodyPr/>
                    <a:lstStyle/>
                    <a:p>
                      <a:pPr marL="59055">
                        <a:lnSpc>
                          <a:spcPct val="100000"/>
                        </a:lnSpc>
                        <a:spcBef>
                          <a:spcPts val="355"/>
                        </a:spcBef>
                      </a:pPr>
                      <a:r>
                        <a:rPr dirty="0" sz="750" spc="-20">
                          <a:solidFill>
                            <a:srgbClr val="545454"/>
                          </a:solidFill>
                          <a:latin typeface="Arial"/>
                          <a:cs typeface="Arial"/>
                        </a:rPr>
                        <a:t>0.865</a:t>
                      </a:r>
                      <a:endParaRPr sz="750">
                        <a:latin typeface="Arial"/>
                        <a:cs typeface="Arial"/>
                      </a:endParaRPr>
                    </a:p>
                  </a:txBody>
                  <a:tcPr marL="0" marR="0" marB="0" marT="45085">
                    <a:lnT w="9525">
                      <a:solidFill>
                        <a:srgbClr val="797979"/>
                      </a:solidFill>
                      <a:prstDash val="solid"/>
                    </a:lnT>
                  </a:tcPr>
                </a:tc>
                <a:tc>
                  <a:txBody>
                    <a:bodyPr/>
                    <a:lstStyle/>
                    <a:p>
                      <a:pPr algn="r">
                        <a:lnSpc>
                          <a:spcPct val="100000"/>
                        </a:lnSpc>
                        <a:spcBef>
                          <a:spcPts val="355"/>
                        </a:spcBef>
                        <a:tabLst>
                          <a:tab pos="625475" algn="l"/>
                        </a:tabLst>
                      </a:pPr>
                      <a:r>
                        <a:rPr dirty="0" sz="750">
                          <a:solidFill>
                            <a:srgbClr val="545454"/>
                          </a:solidFill>
                          <a:latin typeface="Arial"/>
                          <a:cs typeface="Arial"/>
                        </a:rPr>
                        <a:t>0</a:t>
                      </a:r>
                      <a:r>
                        <a:rPr dirty="0" sz="750">
                          <a:solidFill>
                            <a:srgbClr val="545454"/>
                          </a:solidFill>
                          <a:latin typeface="Arial"/>
                          <a:cs typeface="Arial"/>
                        </a:rPr>
                        <a:t>.</a:t>
                      </a:r>
                      <a:r>
                        <a:rPr dirty="0" sz="750">
                          <a:solidFill>
                            <a:srgbClr val="545454"/>
                          </a:solidFill>
                          <a:latin typeface="Arial"/>
                          <a:cs typeface="Arial"/>
                        </a:rPr>
                        <a:t>856</a:t>
                      </a:r>
                      <a:r>
                        <a:rPr dirty="0" sz="750">
                          <a:solidFill>
                            <a:srgbClr val="545454"/>
                          </a:solidFill>
                          <a:latin typeface="Arial"/>
                          <a:cs typeface="Arial"/>
                        </a:rPr>
                        <a:t>	</a:t>
                      </a:r>
                      <a:r>
                        <a:rPr dirty="0" sz="750">
                          <a:solidFill>
                            <a:srgbClr val="545454"/>
                          </a:solidFill>
                          <a:latin typeface="Arial"/>
                          <a:cs typeface="Arial"/>
                        </a:rPr>
                        <a:t>155</a:t>
                      </a:r>
                      <a:r>
                        <a:rPr dirty="0" sz="750">
                          <a:solidFill>
                            <a:srgbClr val="545454"/>
                          </a:solidFill>
                          <a:latin typeface="Arial"/>
                          <a:cs typeface="Arial"/>
                        </a:rPr>
                        <a:t>.</a:t>
                      </a:r>
                      <a:r>
                        <a:rPr dirty="0" sz="750">
                          <a:solidFill>
                            <a:srgbClr val="545454"/>
                          </a:solidFill>
                          <a:latin typeface="Arial"/>
                          <a:cs typeface="Arial"/>
                        </a:rPr>
                        <a:t>3</a:t>
                      </a:r>
                      <a:endParaRPr sz="750">
                        <a:latin typeface="Arial"/>
                        <a:cs typeface="Arial"/>
                      </a:endParaRPr>
                    </a:p>
                  </a:txBody>
                  <a:tcPr marL="0" marR="0" marB="0" marT="45085">
                    <a:lnT w="9525">
                      <a:solidFill>
                        <a:srgbClr val="797979"/>
                      </a:solidFill>
                      <a:prstDash val="solid"/>
                    </a:lnT>
                  </a:tcPr>
                </a:tc>
                <a:tc>
                  <a:txBody>
                    <a:bodyPr/>
                    <a:lstStyle/>
                    <a:p>
                      <a:pPr algn="r" marR="22860">
                        <a:lnSpc>
                          <a:spcPct val="100000"/>
                        </a:lnSpc>
                        <a:spcBef>
                          <a:spcPts val="355"/>
                        </a:spcBef>
                      </a:pPr>
                      <a:r>
                        <a:rPr dirty="0" sz="750">
                          <a:solidFill>
                            <a:srgbClr val="545454"/>
                          </a:solidFill>
                          <a:latin typeface="Arial"/>
                          <a:cs typeface="Arial"/>
                        </a:rPr>
                        <a:t>173</a:t>
                      </a:r>
                      <a:r>
                        <a:rPr dirty="0" sz="750">
                          <a:solidFill>
                            <a:srgbClr val="545454"/>
                          </a:solidFill>
                          <a:latin typeface="Arial"/>
                          <a:cs typeface="Arial"/>
                        </a:rPr>
                        <a:t>.</a:t>
                      </a:r>
                      <a:r>
                        <a:rPr dirty="0" sz="750">
                          <a:solidFill>
                            <a:srgbClr val="545454"/>
                          </a:solidFill>
                          <a:latin typeface="Arial"/>
                          <a:cs typeface="Arial"/>
                        </a:rPr>
                        <a:t>1</a:t>
                      </a:r>
                      <a:endParaRPr sz="750">
                        <a:latin typeface="Arial"/>
                        <a:cs typeface="Arial"/>
                      </a:endParaRPr>
                    </a:p>
                  </a:txBody>
                  <a:tcPr marL="0" marR="0" marB="0" marT="45085">
                    <a:lnT w="9525">
                      <a:solidFill>
                        <a:srgbClr val="797979"/>
                      </a:solidFill>
                      <a:prstDash val="solid"/>
                    </a:lnT>
                  </a:tcPr>
                </a:tc>
              </a:tr>
              <a:tr h="180975">
                <a:tc>
                  <a:txBody>
                    <a:bodyPr/>
                    <a:lstStyle/>
                    <a:p>
                      <a:pPr marL="31115">
                        <a:lnSpc>
                          <a:spcPct val="100000"/>
                        </a:lnSpc>
                        <a:spcBef>
                          <a:spcPts val="114"/>
                        </a:spcBef>
                      </a:pPr>
                      <a:r>
                        <a:rPr dirty="0" sz="900" spc="-10" b="1">
                          <a:solidFill>
                            <a:srgbClr val="515151"/>
                          </a:solidFill>
                          <a:latin typeface="Arial"/>
                          <a:cs typeface="Arial"/>
                        </a:rPr>
                        <a:t>Random </a:t>
                      </a:r>
                      <a:r>
                        <a:rPr dirty="0" sz="900" spc="-5" b="1">
                          <a:solidFill>
                            <a:srgbClr val="515151"/>
                          </a:solidFill>
                          <a:latin typeface="Arial"/>
                          <a:cs typeface="Arial"/>
                        </a:rPr>
                        <a:t>Forest</a:t>
                      </a:r>
                      <a:endParaRPr sz="900">
                        <a:latin typeface="Arial"/>
                        <a:cs typeface="Arial"/>
                      </a:endParaRPr>
                    </a:p>
                  </a:txBody>
                  <a:tcPr marL="0" marR="0" marB="0" marT="14604"/>
                </a:tc>
                <a:tc>
                  <a:txBody>
                    <a:bodyPr/>
                    <a:lstStyle/>
                    <a:p>
                      <a:pPr marL="251460">
                        <a:lnSpc>
                          <a:spcPct val="100000"/>
                        </a:lnSpc>
                        <a:spcBef>
                          <a:spcPts val="265"/>
                        </a:spcBef>
                      </a:pPr>
                      <a:r>
                        <a:rPr dirty="0" sz="750" spc="-20">
                          <a:solidFill>
                            <a:srgbClr val="545454"/>
                          </a:solidFill>
                          <a:latin typeface="Arial"/>
                          <a:cs typeface="Arial"/>
                        </a:rPr>
                        <a:t>0.913</a:t>
                      </a:r>
                      <a:endParaRPr sz="750">
                        <a:latin typeface="Arial"/>
                        <a:cs typeface="Arial"/>
                      </a:endParaRPr>
                    </a:p>
                  </a:txBody>
                  <a:tcPr marL="0" marR="0" marB="0" marT="33655"/>
                </a:tc>
                <a:tc>
                  <a:txBody>
                    <a:bodyPr/>
                    <a:lstStyle/>
                    <a:p>
                      <a:pPr marL="59055">
                        <a:lnSpc>
                          <a:spcPct val="100000"/>
                        </a:lnSpc>
                        <a:spcBef>
                          <a:spcPts val="265"/>
                        </a:spcBef>
                      </a:pPr>
                      <a:r>
                        <a:rPr dirty="0" sz="750" spc="-20">
                          <a:solidFill>
                            <a:srgbClr val="545454"/>
                          </a:solidFill>
                          <a:latin typeface="Arial"/>
                          <a:cs typeface="Arial"/>
                        </a:rPr>
                        <a:t>0.894</a:t>
                      </a:r>
                      <a:endParaRPr sz="750">
                        <a:latin typeface="Arial"/>
                        <a:cs typeface="Arial"/>
                      </a:endParaRPr>
                    </a:p>
                  </a:txBody>
                  <a:tcPr marL="0" marR="0" marB="0" marT="33655"/>
                </a:tc>
                <a:tc>
                  <a:txBody>
                    <a:bodyPr/>
                    <a:lstStyle/>
                    <a:p>
                      <a:pPr algn="r">
                        <a:lnSpc>
                          <a:spcPct val="100000"/>
                        </a:lnSpc>
                        <a:spcBef>
                          <a:spcPts val="265"/>
                        </a:spcBef>
                        <a:tabLst>
                          <a:tab pos="625475" algn="l"/>
                        </a:tabLst>
                      </a:pPr>
                      <a:r>
                        <a:rPr dirty="0" sz="750">
                          <a:solidFill>
                            <a:srgbClr val="545454"/>
                          </a:solidFill>
                          <a:latin typeface="Arial"/>
                          <a:cs typeface="Arial"/>
                        </a:rPr>
                        <a:t>0</a:t>
                      </a:r>
                      <a:r>
                        <a:rPr dirty="0" sz="750">
                          <a:solidFill>
                            <a:srgbClr val="545454"/>
                          </a:solidFill>
                          <a:latin typeface="Arial"/>
                          <a:cs typeface="Arial"/>
                        </a:rPr>
                        <a:t>.</a:t>
                      </a:r>
                      <a:r>
                        <a:rPr dirty="0" sz="750">
                          <a:solidFill>
                            <a:srgbClr val="545454"/>
                          </a:solidFill>
                          <a:latin typeface="Arial"/>
                          <a:cs typeface="Arial"/>
                        </a:rPr>
                        <a:t>880</a:t>
                      </a:r>
                      <a:r>
                        <a:rPr dirty="0" sz="750">
                          <a:solidFill>
                            <a:srgbClr val="545454"/>
                          </a:solidFill>
                          <a:latin typeface="Arial"/>
                          <a:cs typeface="Arial"/>
                        </a:rPr>
                        <a:t>	</a:t>
                      </a:r>
                      <a:r>
                        <a:rPr dirty="0" sz="750">
                          <a:solidFill>
                            <a:srgbClr val="545454"/>
                          </a:solidFill>
                          <a:latin typeface="Arial"/>
                          <a:cs typeface="Arial"/>
                        </a:rPr>
                        <a:t>111</a:t>
                      </a:r>
                      <a:r>
                        <a:rPr dirty="0" sz="750">
                          <a:solidFill>
                            <a:srgbClr val="545454"/>
                          </a:solidFill>
                          <a:latin typeface="Arial"/>
                          <a:cs typeface="Arial"/>
                        </a:rPr>
                        <a:t>.</a:t>
                      </a:r>
                      <a:r>
                        <a:rPr dirty="0" sz="750">
                          <a:solidFill>
                            <a:srgbClr val="545454"/>
                          </a:solidFill>
                          <a:latin typeface="Arial"/>
                          <a:cs typeface="Arial"/>
                        </a:rPr>
                        <a:t>2</a:t>
                      </a:r>
                      <a:endParaRPr sz="750">
                        <a:latin typeface="Arial"/>
                        <a:cs typeface="Arial"/>
                      </a:endParaRPr>
                    </a:p>
                  </a:txBody>
                  <a:tcPr marL="0" marR="0" marB="0" marT="33655"/>
                </a:tc>
                <a:tc>
                  <a:txBody>
                    <a:bodyPr/>
                    <a:lstStyle/>
                    <a:p>
                      <a:pPr algn="r" marR="22860">
                        <a:lnSpc>
                          <a:spcPct val="100000"/>
                        </a:lnSpc>
                        <a:spcBef>
                          <a:spcPts val="265"/>
                        </a:spcBef>
                      </a:pPr>
                      <a:r>
                        <a:rPr dirty="0" sz="750">
                          <a:solidFill>
                            <a:srgbClr val="545454"/>
                          </a:solidFill>
                          <a:latin typeface="Arial"/>
                          <a:cs typeface="Arial"/>
                        </a:rPr>
                        <a:t>139</a:t>
                      </a:r>
                      <a:r>
                        <a:rPr dirty="0" sz="750">
                          <a:solidFill>
                            <a:srgbClr val="545454"/>
                          </a:solidFill>
                          <a:latin typeface="Arial"/>
                          <a:cs typeface="Arial"/>
                        </a:rPr>
                        <a:t>.</a:t>
                      </a:r>
                      <a:r>
                        <a:rPr dirty="0" sz="750">
                          <a:solidFill>
                            <a:srgbClr val="545454"/>
                          </a:solidFill>
                          <a:latin typeface="Arial"/>
                          <a:cs typeface="Arial"/>
                        </a:rPr>
                        <a:t>9</a:t>
                      </a:r>
                      <a:endParaRPr sz="750">
                        <a:latin typeface="Arial"/>
                        <a:cs typeface="Arial"/>
                      </a:endParaRPr>
                    </a:p>
                  </a:txBody>
                  <a:tcPr marL="0" marR="0" marB="0" marT="33655"/>
                </a:tc>
              </a:tr>
              <a:tr h="196850">
                <a:tc>
                  <a:txBody>
                    <a:bodyPr/>
                    <a:lstStyle/>
                    <a:p>
                      <a:pPr marL="31115">
                        <a:lnSpc>
                          <a:spcPct val="100000"/>
                        </a:lnSpc>
                        <a:spcBef>
                          <a:spcPts val="114"/>
                        </a:spcBef>
                      </a:pPr>
                      <a:r>
                        <a:rPr dirty="0" sz="900" spc="-5" b="1">
                          <a:solidFill>
                            <a:srgbClr val="515151"/>
                          </a:solidFill>
                          <a:latin typeface="Arial"/>
                          <a:cs typeface="Arial"/>
                        </a:rPr>
                        <a:t>Gradient </a:t>
                      </a:r>
                      <a:r>
                        <a:rPr dirty="0" sz="900" spc="-10" b="1">
                          <a:solidFill>
                            <a:srgbClr val="515151"/>
                          </a:solidFill>
                          <a:latin typeface="Arial"/>
                          <a:cs typeface="Arial"/>
                        </a:rPr>
                        <a:t>Boosting</a:t>
                      </a:r>
                      <a:r>
                        <a:rPr dirty="0" sz="900" spc="-15" b="1">
                          <a:solidFill>
                            <a:srgbClr val="515151"/>
                          </a:solidFill>
                          <a:latin typeface="Arial"/>
                          <a:cs typeface="Arial"/>
                        </a:rPr>
                        <a:t> </a:t>
                      </a:r>
                      <a:r>
                        <a:rPr dirty="0" sz="900" spc="-5" b="1">
                          <a:solidFill>
                            <a:srgbClr val="515151"/>
                          </a:solidFill>
                          <a:latin typeface="Arial"/>
                          <a:cs typeface="Arial"/>
                        </a:rPr>
                        <a:t>(sklearn)</a:t>
                      </a:r>
                      <a:endParaRPr sz="900">
                        <a:latin typeface="Arial"/>
                        <a:cs typeface="Arial"/>
                      </a:endParaRPr>
                    </a:p>
                  </a:txBody>
                  <a:tcPr marL="0" marR="0" marB="0" marT="14604">
                    <a:lnB w="9525">
                      <a:solidFill>
                        <a:srgbClr val="797979"/>
                      </a:solidFill>
                      <a:prstDash val="solid"/>
                    </a:lnB>
                  </a:tcPr>
                </a:tc>
                <a:tc>
                  <a:txBody>
                    <a:bodyPr/>
                    <a:lstStyle/>
                    <a:p>
                      <a:pPr marL="251460">
                        <a:lnSpc>
                          <a:spcPct val="100000"/>
                        </a:lnSpc>
                        <a:spcBef>
                          <a:spcPts val="265"/>
                        </a:spcBef>
                      </a:pPr>
                      <a:r>
                        <a:rPr dirty="0" sz="750" spc="-20">
                          <a:solidFill>
                            <a:srgbClr val="545454"/>
                          </a:solidFill>
                          <a:latin typeface="Arial"/>
                          <a:cs typeface="Arial"/>
                        </a:rPr>
                        <a:t>0.997</a:t>
                      </a:r>
                      <a:endParaRPr sz="750">
                        <a:latin typeface="Arial"/>
                        <a:cs typeface="Arial"/>
                      </a:endParaRPr>
                    </a:p>
                  </a:txBody>
                  <a:tcPr marL="0" marR="0" marB="0" marT="33655">
                    <a:lnB w="9525">
                      <a:solidFill>
                        <a:srgbClr val="797979"/>
                      </a:solidFill>
                      <a:prstDash val="solid"/>
                    </a:lnB>
                  </a:tcPr>
                </a:tc>
                <a:tc>
                  <a:txBody>
                    <a:bodyPr/>
                    <a:lstStyle/>
                    <a:p>
                      <a:pPr marL="59055">
                        <a:lnSpc>
                          <a:spcPct val="100000"/>
                        </a:lnSpc>
                        <a:spcBef>
                          <a:spcPts val="265"/>
                        </a:spcBef>
                      </a:pPr>
                      <a:r>
                        <a:rPr dirty="0" sz="750" spc="-20">
                          <a:solidFill>
                            <a:srgbClr val="545454"/>
                          </a:solidFill>
                          <a:latin typeface="Arial"/>
                          <a:cs typeface="Arial"/>
                        </a:rPr>
                        <a:t>0.941</a:t>
                      </a:r>
                      <a:endParaRPr sz="750">
                        <a:latin typeface="Arial"/>
                        <a:cs typeface="Arial"/>
                      </a:endParaRPr>
                    </a:p>
                  </a:txBody>
                  <a:tcPr marL="0" marR="0" marB="0" marT="33655">
                    <a:lnB w="9525">
                      <a:solidFill>
                        <a:srgbClr val="797979"/>
                      </a:solidFill>
                      <a:prstDash val="solid"/>
                    </a:lnB>
                  </a:tcPr>
                </a:tc>
                <a:tc>
                  <a:txBody>
                    <a:bodyPr/>
                    <a:lstStyle/>
                    <a:p>
                      <a:pPr algn="r">
                        <a:lnSpc>
                          <a:spcPct val="100000"/>
                        </a:lnSpc>
                        <a:spcBef>
                          <a:spcPts val="265"/>
                        </a:spcBef>
                        <a:tabLst>
                          <a:tab pos="673735" algn="l"/>
                        </a:tabLst>
                      </a:pPr>
                      <a:r>
                        <a:rPr dirty="0" sz="750">
                          <a:solidFill>
                            <a:srgbClr val="545454"/>
                          </a:solidFill>
                          <a:latin typeface="Arial"/>
                          <a:cs typeface="Arial"/>
                        </a:rPr>
                        <a:t>0</a:t>
                      </a:r>
                      <a:r>
                        <a:rPr dirty="0" sz="750">
                          <a:solidFill>
                            <a:srgbClr val="545454"/>
                          </a:solidFill>
                          <a:latin typeface="Arial"/>
                          <a:cs typeface="Arial"/>
                        </a:rPr>
                        <a:t>.</a:t>
                      </a:r>
                      <a:r>
                        <a:rPr dirty="0" sz="750">
                          <a:solidFill>
                            <a:srgbClr val="545454"/>
                          </a:solidFill>
                          <a:latin typeface="Arial"/>
                          <a:cs typeface="Arial"/>
                        </a:rPr>
                        <a:t>933</a:t>
                      </a:r>
                      <a:r>
                        <a:rPr dirty="0" sz="750">
                          <a:solidFill>
                            <a:srgbClr val="545454"/>
                          </a:solidFill>
                          <a:latin typeface="Arial"/>
                          <a:cs typeface="Arial"/>
                        </a:rPr>
                        <a:t>	</a:t>
                      </a:r>
                      <a:r>
                        <a:rPr dirty="0" sz="750">
                          <a:solidFill>
                            <a:srgbClr val="545454"/>
                          </a:solidFill>
                          <a:latin typeface="Arial"/>
                          <a:cs typeface="Arial"/>
                        </a:rPr>
                        <a:t>85</a:t>
                      </a:r>
                      <a:r>
                        <a:rPr dirty="0" sz="750">
                          <a:solidFill>
                            <a:srgbClr val="545454"/>
                          </a:solidFill>
                          <a:latin typeface="Arial"/>
                          <a:cs typeface="Arial"/>
                        </a:rPr>
                        <a:t>.</a:t>
                      </a:r>
                      <a:r>
                        <a:rPr dirty="0" sz="750">
                          <a:solidFill>
                            <a:srgbClr val="545454"/>
                          </a:solidFill>
                          <a:latin typeface="Arial"/>
                          <a:cs typeface="Arial"/>
                        </a:rPr>
                        <a:t>4</a:t>
                      </a:r>
                      <a:endParaRPr sz="750">
                        <a:latin typeface="Arial"/>
                        <a:cs typeface="Arial"/>
                      </a:endParaRPr>
                    </a:p>
                  </a:txBody>
                  <a:tcPr marL="0" marR="0" marB="0" marT="33655">
                    <a:lnB w="9525">
                      <a:solidFill>
                        <a:srgbClr val="797979"/>
                      </a:solidFill>
                      <a:prstDash val="solid"/>
                    </a:lnB>
                  </a:tcPr>
                </a:tc>
                <a:tc>
                  <a:txBody>
                    <a:bodyPr/>
                    <a:lstStyle/>
                    <a:p>
                      <a:pPr algn="r" marR="22860">
                        <a:lnSpc>
                          <a:spcPct val="100000"/>
                        </a:lnSpc>
                        <a:spcBef>
                          <a:spcPts val="265"/>
                        </a:spcBef>
                      </a:pPr>
                      <a:r>
                        <a:rPr dirty="0" sz="750">
                          <a:solidFill>
                            <a:srgbClr val="545454"/>
                          </a:solidFill>
                          <a:latin typeface="Arial"/>
                          <a:cs typeface="Arial"/>
                        </a:rPr>
                        <a:t>105</a:t>
                      </a:r>
                      <a:r>
                        <a:rPr dirty="0" sz="750">
                          <a:solidFill>
                            <a:srgbClr val="545454"/>
                          </a:solidFill>
                          <a:latin typeface="Arial"/>
                          <a:cs typeface="Arial"/>
                        </a:rPr>
                        <a:t>.</a:t>
                      </a:r>
                      <a:r>
                        <a:rPr dirty="0" sz="750">
                          <a:solidFill>
                            <a:srgbClr val="545454"/>
                          </a:solidFill>
                          <a:latin typeface="Arial"/>
                          <a:cs typeface="Arial"/>
                        </a:rPr>
                        <a:t>4</a:t>
                      </a:r>
                      <a:endParaRPr sz="750">
                        <a:latin typeface="Arial"/>
                        <a:cs typeface="Arial"/>
                      </a:endParaRPr>
                    </a:p>
                  </a:txBody>
                  <a:tcPr marL="0" marR="0" marB="0" marT="33655">
                    <a:lnB w="9525">
                      <a:solidFill>
                        <a:srgbClr val="797979"/>
                      </a:solidFill>
                      <a:prstDash val="solid"/>
                    </a:lnB>
                  </a:tcPr>
                </a:tc>
              </a:tr>
            </a:tbl>
          </a:graphicData>
        </a:graphic>
      </p:graphicFrame>
      <p:sp>
        <p:nvSpPr>
          <p:cNvPr id="16" name="object 16"/>
          <p:cNvSpPr/>
          <p:nvPr/>
        </p:nvSpPr>
        <p:spPr>
          <a:xfrm>
            <a:off x="6010178" y="1490935"/>
            <a:ext cx="3731823" cy="3768658"/>
          </a:xfrm>
          <a:prstGeom prst="rect">
            <a:avLst/>
          </a:prstGeom>
          <a:blipFill>
            <a:blip r:embed="rId2" cstate="print"/>
            <a:stretch>
              <a:fillRect/>
            </a:stretch>
          </a:blipFill>
        </p:spPr>
        <p:txBody>
          <a:bodyPr wrap="square" lIns="0" tIns="0" rIns="0" bIns="0" rtlCol="0"/>
          <a:lstStyle/>
          <a:p/>
        </p:txBody>
      </p:sp>
      <p:sp>
        <p:nvSpPr>
          <p:cNvPr id="17" name="object 17"/>
          <p:cNvSpPr txBox="1"/>
          <p:nvPr/>
        </p:nvSpPr>
        <p:spPr>
          <a:xfrm>
            <a:off x="5956322" y="5270539"/>
            <a:ext cx="3844290" cy="537210"/>
          </a:xfrm>
          <a:prstGeom prst="rect">
            <a:avLst/>
          </a:prstGeom>
        </p:spPr>
        <p:txBody>
          <a:bodyPr wrap="square" lIns="0" tIns="19685" rIns="0" bIns="0" rtlCol="0" vert="horz">
            <a:spAutoFit/>
          </a:bodyPr>
          <a:lstStyle/>
          <a:p>
            <a:pPr algn="just" marL="12700" marR="5080">
              <a:lnSpc>
                <a:spcPts val="1000"/>
              </a:lnSpc>
              <a:spcBef>
                <a:spcPts val="155"/>
              </a:spcBef>
            </a:pPr>
            <a:r>
              <a:rPr dirty="0" sz="850" b="1">
                <a:solidFill>
                  <a:srgbClr val="545454"/>
                </a:solidFill>
                <a:latin typeface="Arial"/>
                <a:cs typeface="Arial"/>
              </a:rPr>
              <a:t>Figure</a:t>
            </a:r>
            <a:r>
              <a:rPr dirty="0" sz="850">
                <a:solidFill>
                  <a:srgbClr val="545454"/>
                </a:solidFill>
                <a:latin typeface="Arial"/>
                <a:cs typeface="Arial"/>
              </a:rPr>
              <a:t>: The figure shows actual (true) values vs. predicted values for</a:t>
            </a:r>
            <a:r>
              <a:rPr dirty="0" sz="850" spc="180">
                <a:solidFill>
                  <a:srgbClr val="545454"/>
                </a:solidFill>
                <a:latin typeface="Arial"/>
                <a:cs typeface="Arial"/>
              </a:rPr>
              <a:t> </a:t>
            </a:r>
            <a:r>
              <a:rPr dirty="0" sz="850">
                <a:solidFill>
                  <a:srgbClr val="545454"/>
                </a:solidFill>
                <a:latin typeface="Arial"/>
                <a:cs typeface="Arial"/>
              </a:rPr>
              <a:t>the  number of hourly bike trips for the final model. </a:t>
            </a:r>
            <a:r>
              <a:rPr dirty="0" sz="850" spc="5">
                <a:solidFill>
                  <a:srgbClr val="545454"/>
                </a:solidFill>
                <a:latin typeface="Arial"/>
                <a:cs typeface="Arial"/>
              </a:rPr>
              <a:t>A </a:t>
            </a:r>
            <a:r>
              <a:rPr dirty="0" sz="850">
                <a:solidFill>
                  <a:srgbClr val="545454"/>
                </a:solidFill>
                <a:latin typeface="Arial"/>
                <a:cs typeface="Arial"/>
              </a:rPr>
              <a:t>perfect model would yield  predictions that are identical to the true values, i.e., all points would be on the  </a:t>
            </a:r>
            <a:r>
              <a:rPr dirty="0" sz="750" spc="-5">
                <a:solidFill>
                  <a:srgbClr val="545454"/>
                </a:solidFill>
                <a:latin typeface="Arial"/>
                <a:cs typeface="Arial"/>
              </a:rPr>
              <a:t>45° </a:t>
            </a:r>
            <a:r>
              <a:rPr dirty="0" sz="850">
                <a:solidFill>
                  <a:srgbClr val="545454"/>
                </a:solidFill>
                <a:latin typeface="Arial"/>
                <a:cs typeface="Arial"/>
              </a:rPr>
              <a:t>diagonal. This model is relatively</a:t>
            </a:r>
            <a:r>
              <a:rPr dirty="0" sz="850" spc="60">
                <a:solidFill>
                  <a:srgbClr val="545454"/>
                </a:solidFill>
                <a:latin typeface="Arial"/>
                <a:cs typeface="Arial"/>
              </a:rPr>
              <a:t> </a:t>
            </a:r>
            <a:r>
              <a:rPr dirty="0" sz="850">
                <a:solidFill>
                  <a:srgbClr val="545454"/>
                </a:solidFill>
                <a:latin typeface="Arial"/>
                <a:cs typeface="Arial"/>
              </a:rPr>
              <a:t>close.</a:t>
            </a:r>
            <a:endParaRPr sz="850">
              <a:latin typeface="Arial"/>
              <a:cs typeface="Arial"/>
            </a:endParaRPr>
          </a:p>
        </p:txBody>
      </p:sp>
      <p:sp>
        <p:nvSpPr>
          <p:cNvPr id="18" name="object 18"/>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7384" y="1688924"/>
            <a:ext cx="4739005" cy="2477770"/>
          </a:xfrm>
          <a:prstGeom prst="rect">
            <a:avLst/>
          </a:prstGeom>
        </p:spPr>
        <p:txBody>
          <a:bodyPr wrap="square" lIns="0" tIns="15240" rIns="0" bIns="0" rtlCol="0" vert="horz">
            <a:spAutoFit/>
          </a:bodyPr>
          <a:lstStyle/>
          <a:p>
            <a:pPr algn="just" marL="12700" marR="5080">
              <a:lnSpc>
                <a:spcPct val="100000"/>
              </a:lnSpc>
              <a:spcBef>
                <a:spcPts val="120"/>
              </a:spcBef>
            </a:pPr>
            <a:r>
              <a:rPr dirty="0" sz="1600" spc="10">
                <a:solidFill>
                  <a:srgbClr val="545454"/>
                </a:solidFill>
                <a:latin typeface="Arial"/>
                <a:cs typeface="Arial"/>
              </a:rPr>
              <a:t>The </a:t>
            </a:r>
            <a:r>
              <a:rPr dirty="0" sz="1600" spc="10" b="1">
                <a:solidFill>
                  <a:srgbClr val="545454"/>
                </a:solidFill>
                <a:latin typeface="Arial"/>
                <a:cs typeface="Arial"/>
              </a:rPr>
              <a:t>most </a:t>
            </a:r>
            <a:r>
              <a:rPr dirty="0" sz="1600" spc="5" b="1">
                <a:solidFill>
                  <a:srgbClr val="545454"/>
                </a:solidFill>
                <a:latin typeface="Arial"/>
                <a:cs typeface="Arial"/>
              </a:rPr>
              <a:t>important features </a:t>
            </a:r>
            <a:r>
              <a:rPr dirty="0" sz="1600" spc="5">
                <a:solidFill>
                  <a:srgbClr val="545454"/>
                </a:solidFill>
                <a:latin typeface="Arial"/>
                <a:cs typeface="Arial"/>
              </a:rPr>
              <a:t>that influence the  prediciton of hourly bike rides </a:t>
            </a:r>
            <a:r>
              <a:rPr dirty="0" sz="1600" spc="10">
                <a:solidFill>
                  <a:srgbClr val="545454"/>
                </a:solidFill>
                <a:latin typeface="Arial"/>
                <a:cs typeface="Arial"/>
              </a:rPr>
              <a:t>were </a:t>
            </a:r>
            <a:r>
              <a:rPr dirty="0" sz="1600" spc="10" b="1">
                <a:solidFill>
                  <a:srgbClr val="545454"/>
                </a:solidFill>
                <a:latin typeface="Arial"/>
                <a:cs typeface="Arial"/>
              </a:rPr>
              <a:t>temperature  </a:t>
            </a:r>
            <a:r>
              <a:rPr dirty="0" sz="1600" spc="10">
                <a:solidFill>
                  <a:srgbClr val="545454"/>
                </a:solidFill>
                <a:latin typeface="Arial"/>
                <a:cs typeface="Arial"/>
              </a:rPr>
              <a:t>and </a:t>
            </a:r>
            <a:r>
              <a:rPr dirty="0" sz="1600" spc="10" b="1">
                <a:solidFill>
                  <a:srgbClr val="545454"/>
                </a:solidFill>
                <a:latin typeface="Arial"/>
                <a:cs typeface="Arial"/>
              </a:rPr>
              <a:t>atmospheric </a:t>
            </a:r>
            <a:r>
              <a:rPr dirty="0" sz="1600" spc="5" b="1">
                <a:solidFill>
                  <a:srgbClr val="545454"/>
                </a:solidFill>
                <a:latin typeface="Arial"/>
                <a:cs typeface="Arial"/>
              </a:rPr>
              <a:t>pressure</a:t>
            </a:r>
            <a:r>
              <a:rPr dirty="0" sz="1600" spc="5">
                <a:solidFill>
                  <a:srgbClr val="545454"/>
                </a:solidFill>
                <a:latin typeface="Arial"/>
                <a:cs typeface="Arial"/>
              </a:rPr>
              <a:t>. While the former is  easily comprehensible, the latter is probably best  understood </a:t>
            </a:r>
            <a:r>
              <a:rPr dirty="0" sz="1600" spc="10">
                <a:solidFill>
                  <a:srgbClr val="545454"/>
                </a:solidFill>
                <a:latin typeface="Arial"/>
                <a:cs typeface="Arial"/>
              </a:rPr>
              <a:t>as a </a:t>
            </a:r>
            <a:r>
              <a:rPr dirty="0" sz="1600" spc="5">
                <a:solidFill>
                  <a:srgbClr val="545454"/>
                </a:solidFill>
                <a:latin typeface="Arial"/>
                <a:cs typeface="Arial"/>
              </a:rPr>
              <a:t>proxy for precipitation, which </a:t>
            </a:r>
            <a:r>
              <a:rPr dirty="0" sz="1600" spc="10">
                <a:solidFill>
                  <a:srgbClr val="545454"/>
                </a:solidFill>
                <a:latin typeface="Arial"/>
                <a:cs typeface="Arial"/>
              </a:rPr>
              <a:t>was  </a:t>
            </a:r>
            <a:r>
              <a:rPr dirty="0" sz="1600" spc="5">
                <a:solidFill>
                  <a:srgbClr val="545454"/>
                </a:solidFill>
                <a:latin typeface="Arial"/>
                <a:cs typeface="Arial"/>
              </a:rPr>
              <a:t>not available from the weather data: low pressure is  </a:t>
            </a:r>
            <a:r>
              <a:rPr dirty="0" sz="1600" spc="10">
                <a:solidFill>
                  <a:srgbClr val="545454"/>
                </a:solidFill>
                <a:latin typeface="Arial"/>
                <a:cs typeface="Arial"/>
              </a:rPr>
              <a:t>commonly </a:t>
            </a:r>
            <a:r>
              <a:rPr dirty="0" sz="1600" spc="5">
                <a:solidFill>
                  <a:srgbClr val="545454"/>
                </a:solidFill>
                <a:latin typeface="Arial"/>
                <a:cs typeface="Arial"/>
              </a:rPr>
              <a:t>related to rainy weather </a:t>
            </a:r>
            <a:r>
              <a:rPr dirty="0" sz="1600">
                <a:solidFill>
                  <a:srgbClr val="545454"/>
                </a:solidFill>
                <a:latin typeface="Arial"/>
                <a:cs typeface="Arial"/>
              </a:rPr>
              <a:t>[</a:t>
            </a:r>
            <a:r>
              <a:rPr dirty="0" u="sng" sz="1600">
                <a:solidFill>
                  <a:srgbClr val="1A4D8A"/>
                </a:solidFill>
                <a:uFill>
                  <a:solidFill>
                    <a:srgbClr val="2A7BDF"/>
                  </a:solidFill>
                </a:uFill>
                <a:latin typeface="Arial"/>
                <a:cs typeface="Arial"/>
              </a:rPr>
              <a:t>5</a:t>
            </a:r>
            <a:r>
              <a:rPr dirty="0" sz="1600">
                <a:solidFill>
                  <a:srgbClr val="545454"/>
                </a:solidFill>
                <a:latin typeface="Arial"/>
                <a:cs typeface="Arial"/>
              </a:rPr>
              <a:t>]. </a:t>
            </a:r>
            <a:r>
              <a:rPr dirty="0" sz="1600" spc="5">
                <a:solidFill>
                  <a:srgbClr val="545454"/>
                </a:solidFill>
                <a:latin typeface="Arial"/>
                <a:cs typeface="Arial"/>
              </a:rPr>
              <a:t>While  </a:t>
            </a:r>
            <a:r>
              <a:rPr dirty="0" sz="1600" spc="5" b="1">
                <a:solidFill>
                  <a:srgbClr val="545454"/>
                </a:solidFill>
                <a:latin typeface="Arial"/>
                <a:cs typeface="Arial"/>
              </a:rPr>
              <a:t>relative </a:t>
            </a:r>
            <a:r>
              <a:rPr dirty="0" sz="1600" spc="10" b="1">
                <a:solidFill>
                  <a:srgbClr val="545454"/>
                </a:solidFill>
                <a:latin typeface="Arial"/>
                <a:cs typeface="Arial"/>
              </a:rPr>
              <a:t>humidity </a:t>
            </a:r>
            <a:r>
              <a:rPr dirty="0" sz="1600" spc="5">
                <a:solidFill>
                  <a:srgbClr val="545454"/>
                </a:solidFill>
                <a:latin typeface="Arial"/>
                <a:cs typeface="Arial"/>
              </a:rPr>
              <a:t>is not </a:t>
            </a:r>
            <a:r>
              <a:rPr dirty="0" sz="1600" spc="10">
                <a:solidFill>
                  <a:srgbClr val="545454"/>
                </a:solidFill>
                <a:latin typeface="Arial"/>
                <a:cs typeface="Arial"/>
              </a:rPr>
              <a:t>as </a:t>
            </a:r>
            <a:r>
              <a:rPr dirty="0" sz="1600" spc="5">
                <a:solidFill>
                  <a:srgbClr val="545454"/>
                </a:solidFill>
                <a:latin typeface="Arial"/>
                <a:cs typeface="Arial"/>
              </a:rPr>
              <a:t>tightly connected to rain  </a:t>
            </a:r>
            <a:r>
              <a:rPr dirty="0" sz="1600">
                <a:solidFill>
                  <a:srgbClr val="545454"/>
                </a:solidFill>
                <a:latin typeface="Arial"/>
                <a:cs typeface="Arial"/>
              </a:rPr>
              <a:t>[</a:t>
            </a:r>
            <a:r>
              <a:rPr dirty="0" u="sng" sz="1600">
                <a:solidFill>
                  <a:srgbClr val="1A4D8A"/>
                </a:solidFill>
                <a:uFill>
                  <a:solidFill>
                    <a:srgbClr val="2A7BDF"/>
                  </a:solidFill>
                </a:uFill>
                <a:latin typeface="Arial"/>
                <a:cs typeface="Arial"/>
              </a:rPr>
              <a:t>6</a:t>
            </a:r>
            <a:r>
              <a:rPr dirty="0" sz="1600">
                <a:solidFill>
                  <a:srgbClr val="545454"/>
                </a:solidFill>
                <a:latin typeface="Arial"/>
                <a:cs typeface="Arial"/>
              </a:rPr>
              <a:t>], it </a:t>
            </a:r>
            <a:r>
              <a:rPr dirty="0" sz="1600" spc="5">
                <a:solidFill>
                  <a:srgbClr val="545454"/>
                </a:solidFill>
                <a:latin typeface="Arial"/>
                <a:cs typeface="Arial"/>
              </a:rPr>
              <a:t>interacts with temperature, e.g., </a:t>
            </a:r>
            <a:r>
              <a:rPr dirty="0" sz="1600">
                <a:solidFill>
                  <a:srgbClr val="545454"/>
                </a:solidFill>
                <a:latin typeface="Arial"/>
                <a:cs typeface="Arial"/>
              </a:rPr>
              <a:t>it </a:t>
            </a:r>
            <a:r>
              <a:rPr dirty="0" sz="1600" spc="5">
                <a:solidFill>
                  <a:srgbClr val="545454"/>
                </a:solidFill>
                <a:latin typeface="Arial"/>
                <a:cs typeface="Arial"/>
              </a:rPr>
              <a:t>influences  </a:t>
            </a:r>
            <a:r>
              <a:rPr dirty="0" sz="1600" spc="10">
                <a:solidFill>
                  <a:srgbClr val="545454"/>
                </a:solidFill>
                <a:latin typeface="Arial"/>
                <a:cs typeface="Arial"/>
              </a:rPr>
              <a:t>how </a:t>
            </a:r>
            <a:r>
              <a:rPr dirty="0" sz="1600" spc="5">
                <a:solidFill>
                  <a:srgbClr val="545454"/>
                </a:solidFill>
                <a:latin typeface="Arial"/>
                <a:cs typeface="Arial"/>
              </a:rPr>
              <a:t>(high) temperatures are perceived </a:t>
            </a:r>
            <a:r>
              <a:rPr dirty="0" sz="1600">
                <a:solidFill>
                  <a:srgbClr val="545454"/>
                </a:solidFill>
                <a:latin typeface="Arial"/>
                <a:cs typeface="Arial"/>
              </a:rPr>
              <a:t>[</a:t>
            </a:r>
            <a:r>
              <a:rPr dirty="0" u="sng" sz="1600">
                <a:solidFill>
                  <a:srgbClr val="1A4D8A"/>
                </a:solidFill>
                <a:uFill>
                  <a:solidFill>
                    <a:srgbClr val="2A7BDF"/>
                  </a:solidFill>
                </a:uFill>
                <a:latin typeface="Arial"/>
                <a:cs typeface="Arial"/>
              </a:rPr>
              <a:t>7</a:t>
            </a:r>
            <a:r>
              <a:rPr dirty="0" sz="1600">
                <a:solidFill>
                  <a:srgbClr val="545454"/>
                </a:solidFill>
                <a:latin typeface="Arial"/>
                <a:cs typeface="Arial"/>
              </a:rPr>
              <a:t>].</a:t>
            </a:r>
            <a:endParaRPr sz="1600">
              <a:latin typeface="Arial"/>
              <a:cs typeface="Arial"/>
            </a:endParaRPr>
          </a:p>
        </p:txBody>
      </p:sp>
      <p:sp>
        <p:nvSpPr>
          <p:cNvPr id="3" name="object 3"/>
          <p:cNvSpPr txBox="1"/>
          <p:nvPr/>
        </p:nvSpPr>
        <p:spPr>
          <a:xfrm>
            <a:off x="887384" y="4347816"/>
            <a:ext cx="4735830" cy="1742439"/>
          </a:xfrm>
          <a:prstGeom prst="rect">
            <a:avLst/>
          </a:prstGeom>
        </p:spPr>
        <p:txBody>
          <a:bodyPr wrap="square" lIns="0" tIns="15240" rIns="0" bIns="0" rtlCol="0" vert="horz">
            <a:spAutoFit/>
          </a:bodyPr>
          <a:lstStyle/>
          <a:p>
            <a:pPr algn="just" marL="12700" marR="5080">
              <a:lnSpc>
                <a:spcPct val="100000"/>
              </a:lnSpc>
              <a:spcBef>
                <a:spcPts val="120"/>
              </a:spcBef>
            </a:pPr>
            <a:r>
              <a:rPr dirty="0" sz="1600" spc="5">
                <a:solidFill>
                  <a:srgbClr val="545454"/>
                </a:solidFill>
                <a:latin typeface="Arial"/>
                <a:cs typeface="Arial"/>
              </a:rPr>
              <a:t>Further important predictors are the </a:t>
            </a:r>
            <a:r>
              <a:rPr dirty="0" sz="1600" spc="10" b="1">
                <a:solidFill>
                  <a:srgbClr val="545454"/>
                </a:solidFill>
                <a:latin typeface="Arial"/>
                <a:cs typeface="Arial"/>
              </a:rPr>
              <a:t>hour </a:t>
            </a:r>
            <a:r>
              <a:rPr dirty="0" sz="1600" spc="5" b="1">
                <a:solidFill>
                  <a:srgbClr val="545454"/>
                </a:solidFill>
                <a:latin typeface="Arial"/>
                <a:cs typeface="Arial"/>
              </a:rPr>
              <a:t>of the  </a:t>
            </a:r>
            <a:r>
              <a:rPr dirty="0" sz="1600" spc="10" b="1">
                <a:solidFill>
                  <a:srgbClr val="545454"/>
                </a:solidFill>
                <a:latin typeface="Arial"/>
                <a:cs typeface="Arial"/>
              </a:rPr>
              <a:t>day </a:t>
            </a:r>
            <a:r>
              <a:rPr dirty="0" sz="1600" spc="10">
                <a:solidFill>
                  <a:srgbClr val="545454"/>
                </a:solidFill>
                <a:latin typeface="Arial"/>
                <a:cs typeface="Arial"/>
              </a:rPr>
              <a:t>and </a:t>
            </a:r>
            <a:r>
              <a:rPr dirty="0" sz="1600" spc="5">
                <a:solidFill>
                  <a:srgbClr val="545454"/>
                </a:solidFill>
                <a:latin typeface="Arial"/>
                <a:cs typeface="Arial"/>
              </a:rPr>
              <a:t>the </a:t>
            </a:r>
            <a:r>
              <a:rPr dirty="0" sz="1600" spc="10" b="1">
                <a:solidFill>
                  <a:srgbClr val="545454"/>
                </a:solidFill>
                <a:latin typeface="Arial"/>
                <a:cs typeface="Arial"/>
              </a:rPr>
              <a:t>day </a:t>
            </a:r>
            <a:r>
              <a:rPr dirty="0" sz="1600" spc="5" b="1">
                <a:solidFill>
                  <a:srgbClr val="545454"/>
                </a:solidFill>
                <a:latin typeface="Arial"/>
                <a:cs typeface="Arial"/>
              </a:rPr>
              <a:t>of the week</a:t>
            </a:r>
            <a:r>
              <a:rPr dirty="0" sz="1600" spc="5">
                <a:solidFill>
                  <a:srgbClr val="545454"/>
                </a:solidFill>
                <a:latin typeface="Arial"/>
                <a:cs typeface="Arial"/>
              </a:rPr>
              <a:t>, </a:t>
            </a:r>
            <a:r>
              <a:rPr dirty="0" sz="1600" spc="10">
                <a:solidFill>
                  <a:srgbClr val="545454"/>
                </a:solidFill>
                <a:latin typeface="Arial"/>
                <a:cs typeface="Arial"/>
              </a:rPr>
              <a:t>as </a:t>
            </a:r>
            <a:r>
              <a:rPr dirty="0" sz="1600" spc="5">
                <a:solidFill>
                  <a:srgbClr val="545454"/>
                </a:solidFill>
                <a:latin typeface="Arial"/>
                <a:cs typeface="Arial"/>
              </a:rPr>
              <a:t>well </a:t>
            </a:r>
            <a:r>
              <a:rPr dirty="0" sz="1600" spc="10">
                <a:solidFill>
                  <a:srgbClr val="545454"/>
                </a:solidFill>
                <a:latin typeface="Arial"/>
                <a:cs typeface="Arial"/>
              </a:rPr>
              <a:t>as </a:t>
            </a:r>
            <a:r>
              <a:rPr dirty="0" sz="1600" spc="10" b="1">
                <a:solidFill>
                  <a:srgbClr val="545454"/>
                </a:solidFill>
                <a:latin typeface="Arial"/>
                <a:cs typeface="Arial"/>
              </a:rPr>
              <a:t>wind  </a:t>
            </a:r>
            <a:r>
              <a:rPr dirty="0" sz="1600" spc="5" b="1">
                <a:solidFill>
                  <a:srgbClr val="545454"/>
                </a:solidFill>
                <a:latin typeface="Arial"/>
                <a:cs typeface="Arial"/>
              </a:rPr>
              <a:t>direction </a:t>
            </a:r>
            <a:r>
              <a:rPr dirty="0" sz="1600" spc="10" b="1">
                <a:solidFill>
                  <a:srgbClr val="545454"/>
                </a:solidFill>
                <a:latin typeface="Arial"/>
                <a:cs typeface="Arial"/>
              </a:rPr>
              <a:t>and </a:t>
            </a:r>
            <a:r>
              <a:rPr dirty="0" sz="1600" spc="5" b="1">
                <a:solidFill>
                  <a:srgbClr val="545454"/>
                </a:solidFill>
                <a:latin typeface="Arial"/>
                <a:cs typeface="Arial"/>
              </a:rPr>
              <a:t>speed</a:t>
            </a:r>
            <a:r>
              <a:rPr dirty="0" sz="1600" spc="5">
                <a:solidFill>
                  <a:srgbClr val="545454"/>
                </a:solidFill>
                <a:latin typeface="Arial"/>
                <a:cs typeface="Arial"/>
              </a:rPr>
              <a:t>. </a:t>
            </a:r>
            <a:r>
              <a:rPr dirty="0" sz="1600" spc="10">
                <a:solidFill>
                  <a:srgbClr val="545454"/>
                </a:solidFill>
                <a:latin typeface="Arial"/>
                <a:cs typeface="Arial"/>
              </a:rPr>
              <a:t>How </a:t>
            </a:r>
            <a:r>
              <a:rPr dirty="0" sz="1600" spc="5">
                <a:solidFill>
                  <a:srgbClr val="545454"/>
                </a:solidFill>
                <a:latin typeface="Arial"/>
                <a:cs typeface="Arial"/>
              </a:rPr>
              <a:t>these features influence  the predicted </a:t>
            </a:r>
            <a:r>
              <a:rPr dirty="0" sz="1600" spc="10">
                <a:solidFill>
                  <a:srgbClr val="545454"/>
                </a:solidFill>
                <a:latin typeface="Arial"/>
                <a:cs typeface="Arial"/>
              </a:rPr>
              <a:t>number </a:t>
            </a:r>
            <a:r>
              <a:rPr dirty="0" sz="1600" spc="5">
                <a:solidFill>
                  <a:srgbClr val="545454"/>
                </a:solidFill>
                <a:latin typeface="Arial"/>
                <a:cs typeface="Arial"/>
              </a:rPr>
              <a:t>of bike trips is best detailed  </a:t>
            </a:r>
            <a:r>
              <a:rPr dirty="0" sz="1600" spc="10">
                <a:solidFill>
                  <a:srgbClr val="545454"/>
                </a:solidFill>
                <a:latin typeface="Arial"/>
                <a:cs typeface="Arial"/>
              </a:rPr>
              <a:t>by </a:t>
            </a:r>
            <a:r>
              <a:rPr dirty="0" sz="1600" spc="5">
                <a:solidFill>
                  <a:srgbClr val="545454"/>
                </a:solidFill>
                <a:latin typeface="Arial"/>
                <a:cs typeface="Arial"/>
              </a:rPr>
              <a:t>specific plots, so­called </a:t>
            </a:r>
            <a:r>
              <a:rPr dirty="0" sz="1600" spc="5" i="1">
                <a:solidFill>
                  <a:srgbClr val="545454"/>
                </a:solidFill>
                <a:latin typeface="Arial"/>
                <a:cs typeface="Arial"/>
              </a:rPr>
              <a:t>partial </a:t>
            </a:r>
            <a:r>
              <a:rPr dirty="0" sz="1600" spc="10" i="1">
                <a:solidFill>
                  <a:srgbClr val="545454"/>
                </a:solidFill>
                <a:latin typeface="Arial"/>
                <a:cs typeface="Arial"/>
              </a:rPr>
              <a:t>dependence </a:t>
            </a:r>
            <a:r>
              <a:rPr dirty="0" sz="1600" spc="5" i="1">
                <a:solidFill>
                  <a:srgbClr val="545454"/>
                </a:solidFill>
                <a:latin typeface="Arial"/>
                <a:cs typeface="Arial"/>
              </a:rPr>
              <a:t>plots  </a:t>
            </a:r>
            <a:r>
              <a:rPr dirty="0" sz="1600" spc="5">
                <a:solidFill>
                  <a:srgbClr val="545454"/>
                </a:solidFill>
                <a:latin typeface="Arial"/>
                <a:cs typeface="Arial"/>
              </a:rPr>
              <a:t>(</a:t>
            </a:r>
            <a:r>
              <a:rPr dirty="0" sz="1600" spc="5" i="1">
                <a:solidFill>
                  <a:srgbClr val="545454"/>
                </a:solidFill>
                <a:latin typeface="Arial"/>
                <a:cs typeface="Arial"/>
              </a:rPr>
              <a:t>PDP</a:t>
            </a:r>
            <a:r>
              <a:rPr dirty="0" sz="1600" spc="5">
                <a:solidFill>
                  <a:srgbClr val="545454"/>
                </a:solidFill>
                <a:latin typeface="Arial"/>
                <a:cs typeface="Arial"/>
              </a:rPr>
              <a:t>) </a:t>
            </a:r>
            <a:r>
              <a:rPr dirty="0" sz="1600">
                <a:solidFill>
                  <a:srgbClr val="545454"/>
                </a:solidFill>
                <a:latin typeface="Arial"/>
                <a:cs typeface="Arial"/>
              </a:rPr>
              <a:t>[</a:t>
            </a:r>
            <a:r>
              <a:rPr dirty="0" u="sng" sz="1600">
                <a:solidFill>
                  <a:srgbClr val="1A4D8A"/>
                </a:solidFill>
                <a:uFill>
                  <a:solidFill>
                    <a:srgbClr val="2A7BDF"/>
                  </a:solidFill>
                </a:uFill>
                <a:latin typeface="Arial"/>
                <a:cs typeface="Arial"/>
              </a:rPr>
              <a:t>1</a:t>
            </a:r>
            <a:r>
              <a:rPr dirty="0" sz="1600">
                <a:solidFill>
                  <a:srgbClr val="545454"/>
                </a:solidFill>
                <a:latin typeface="Arial"/>
                <a:cs typeface="Arial"/>
              </a:rPr>
              <a:t>] </a:t>
            </a:r>
            <a:r>
              <a:rPr dirty="0" sz="1600" spc="10">
                <a:solidFill>
                  <a:srgbClr val="545454"/>
                </a:solidFill>
                <a:latin typeface="Arial"/>
                <a:cs typeface="Arial"/>
              </a:rPr>
              <a:t>and </a:t>
            </a:r>
            <a:r>
              <a:rPr dirty="0" sz="1600" spc="5" i="1">
                <a:solidFill>
                  <a:srgbClr val="545454"/>
                </a:solidFill>
                <a:latin typeface="Arial"/>
                <a:cs typeface="Arial"/>
              </a:rPr>
              <a:t>individual conditional expectation  </a:t>
            </a:r>
            <a:r>
              <a:rPr dirty="0" sz="1600" spc="5">
                <a:solidFill>
                  <a:srgbClr val="545454"/>
                </a:solidFill>
                <a:latin typeface="Arial"/>
                <a:cs typeface="Arial"/>
              </a:rPr>
              <a:t>(</a:t>
            </a:r>
            <a:r>
              <a:rPr dirty="0" sz="1600" spc="5" i="1">
                <a:solidFill>
                  <a:srgbClr val="545454"/>
                </a:solidFill>
                <a:latin typeface="Arial"/>
                <a:cs typeface="Arial"/>
              </a:rPr>
              <a:t>ICE</a:t>
            </a:r>
            <a:r>
              <a:rPr dirty="0" sz="1600" spc="5">
                <a:solidFill>
                  <a:srgbClr val="545454"/>
                </a:solidFill>
                <a:latin typeface="Arial"/>
                <a:cs typeface="Arial"/>
              </a:rPr>
              <a:t>) plots</a:t>
            </a:r>
            <a:r>
              <a:rPr dirty="0" sz="1600">
                <a:solidFill>
                  <a:srgbClr val="545454"/>
                </a:solidFill>
                <a:latin typeface="Arial"/>
                <a:cs typeface="Arial"/>
              </a:rPr>
              <a:t> [</a:t>
            </a:r>
            <a:r>
              <a:rPr dirty="0" u="sng" sz="1600">
                <a:solidFill>
                  <a:srgbClr val="1A4D8A"/>
                </a:solidFill>
                <a:uFill>
                  <a:solidFill>
                    <a:srgbClr val="2A7BDF"/>
                  </a:solidFill>
                </a:uFill>
                <a:latin typeface="Arial"/>
                <a:cs typeface="Arial"/>
              </a:rPr>
              <a:t>2</a:t>
            </a:r>
            <a:r>
              <a:rPr dirty="0" sz="1600">
                <a:solidFill>
                  <a:srgbClr val="545454"/>
                </a:solidFill>
                <a:latin typeface="Arial"/>
                <a:cs typeface="Arial"/>
              </a:rPr>
              <a:t>].</a:t>
            </a:r>
            <a:endParaRPr sz="1600">
              <a:latin typeface="Arial"/>
              <a:cs typeface="Arial"/>
            </a:endParaRPr>
          </a:p>
        </p:txBody>
      </p:sp>
      <p:sp>
        <p:nvSpPr>
          <p:cNvPr id="4" name="object 4"/>
          <p:cNvSpPr/>
          <p:nvPr/>
        </p:nvSpPr>
        <p:spPr>
          <a:xfrm>
            <a:off x="6026812" y="1562377"/>
            <a:ext cx="3722667" cy="2733057"/>
          </a:xfrm>
          <a:prstGeom prst="rect">
            <a:avLst/>
          </a:prstGeom>
          <a:blipFill>
            <a:blip r:embed="rId2" cstate="print"/>
            <a:stretch>
              <a:fillRect/>
            </a:stretch>
          </a:blipFill>
        </p:spPr>
        <p:txBody>
          <a:bodyPr wrap="square" lIns="0" tIns="0" rIns="0" bIns="0" rtlCol="0"/>
          <a:lstStyle/>
          <a:p/>
        </p:txBody>
      </p:sp>
      <p:sp>
        <p:nvSpPr>
          <p:cNvPr id="5" name="object 5"/>
          <p:cNvSpPr txBox="1"/>
          <p:nvPr/>
        </p:nvSpPr>
        <p:spPr>
          <a:xfrm>
            <a:off x="5956322" y="4317507"/>
            <a:ext cx="3847465" cy="791845"/>
          </a:xfrm>
          <a:prstGeom prst="rect">
            <a:avLst/>
          </a:prstGeom>
        </p:spPr>
        <p:txBody>
          <a:bodyPr wrap="square" lIns="0" tIns="19685" rIns="0" bIns="0" rtlCol="0" vert="horz">
            <a:spAutoFit/>
          </a:bodyPr>
          <a:lstStyle/>
          <a:p>
            <a:pPr algn="just" marL="12700" marR="5080">
              <a:lnSpc>
                <a:spcPts val="1000"/>
              </a:lnSpc>
              <a:spcBef>
                <a:spcPts val="155"/>
              </a:spcBef>
            </a:pPr>
            <a:r>
              <a:rPr dirty="0" sz="850" b="1">
                <a:solidFill>
                  <a:srgbClr val="545454"/>
                </a:solidFill>
                <a:latin typeface="Arial"/>
                <a:cs typeface="Arial"/>
              </a:rPr>
              <a:t>Figure</a:t>
            </a:r>
            <a:r>
              <a:rPr dirty="0" sz="850">
                <a:solidFill>
                  <a:srgbClr val="545454"/>
                </a:solidFill>
                <a:latin typeface="Arial"/>
                <a:cs typeface="Arial"/>
              </a:rPr>
              <a:t>: Most important features in the best­fitting model (gradient boosting via  scikit­learn). The plot shows the most important features and their</a:t>
            </a:r>
            <a:r>
              <a:rPr dirty="0" sz="850" spc="204">
                <a:solidFill>
                  <a:srgbClr val="545454"/>
                </a:solidFill>
                <a:latin typeface="Arial"/>
                <a:cs typeface="Arial"/>
              </a:rPr>
              <a:t> </a:t>
            </a:r>
            <a:r>
              <a:rPr dirty="0" sz="850">
                <a:solidFill>
                  <a:srgbClr val="545454"/>
                </a:solidFill>
                <a:latin typeface="Arial"/>
                <a:cs typeface="Arial"/>
              </a:rPr>
              <a:t>relative  importance for predicting the hourly number of bike trips. The importance value  indicates how well a feature performs in order to reduce the mean squared  error for predicting the outcome, averaged over all trees in the</a:t>
            </a:r>
            <a:r>
              <a:rPr dirty="0" sz="850" spc="130">
                <a:solidFill>
                  <a:srgbClr val="545454"/>
                </a:solidFill>
                <a:latin typeface="Arial"/>
                <a:cs typeface="Arial"/>
              </a:rPr>
              <a:t> </a:t>
            </a:r>
            <a:r>
              <a:rPr dirty="0" sz="850">
                <a:solidFill>
                  <a:srgbClr val="545454"/>
                </a:solidFill>
                <a:latin typeface="Arial"/>
                <a:cs typeface="Arial"/>
              </a:rPr>
              <a:t>ensemble.  </a:t>
            </a:r>
            <a:r>
              <a:rPr dirty="0" sz="850" spc="-10">
                <a:solidFill>
                  <a:srgbClr val="545454"/>
                </a:solidFill>
                <a:latin typeface="Arial"/>
                <a:cs typeface="Arial"/>
              </a:rPr>
              <a:t>Values </a:t>
            </a:r>
            <a:r>
              <a:rPr dirty="0" sz="850">
                <a:solidFill>
                  <a:srgbClr val="545454"/>
                </a:solidFill>
                <a:latin typeface="Arial"/>
                <a:cs typeface="Arial"/>
              </a:rPr>
              <a:t>are normed and cannot be interpreted on an absolute scale</a:t>
            </a:r>
            <a:r>
              <a:rPr dirty="0" sz="850" spc="-145">
                <a:solidFill>
                  <a:srgbClr val="545454"/>
                </a:solidFill>
                <a:latin typeface="Arial"/>
                <a:cs typeface="Arial"/>
              </a:rPr>
              <a:t> </a:t>
            </a:r>
            <a:r>
              <a:rPr dirty="0" sz="850" spc="-20">
                <a:solidFill>
                  <a:srgbClr val="545454"/>
                </a:solidFill>
                <a:latin typeface="Arial"/>
                <a:cs typeface="Arial"/>
              </a:rPr>
              <a:t>[</a:t>
            </a:r>
            <a:r>
              <a:rPr dirty="0" u="sng" sz="850" spc="-20">
                <a:solidFill>
                  <a:srgbClr val="545454"/>
                </a:solidFill>
                <a:uFill>
                  <a:solidFill>
                    <a:srgbClr val="2A7BDF"/>
                  </a:solidFill>
                </a:uFill>
                <a:latin typeface="Arial"/>
                <a:cs typeface="Arial"/>
              </a:rPr>
              <a:t> </a:t>
            </a:r>
            <a:r>
              <a:rPr dirty="0" sz="850" spc="-5">
                <a:solidFill>
                  <a:srgbClr val="1A4D8A"/>
                </a:solidFill>
                <a:latin typeface="Arial"/>
                <a:cs typeface="Arial"/>
              </a:rPr>
              <a:t>8</a:t>
            </a:r>
            <a:r>
              <a:rPr dirty="0" sz="850" spc="-5">
                <a:solidFill>
                  <a:srgbClr val="545454"/>
                </a:solidFill>
                <a:latin typeface="Arial"/>
                <a:cs typeface="Arial"/>
              </a:rPr>
              <a:t>].</a:t>
            </a:r>
            <a:endParaRPr sz="850">
              <a:latin typeface="Arial"/>
              <a:cs typeface="Arial"/>
            </a:endParaRPr>
          </a:p>
        </p:txBody>
      </p:sp>
      <p:sp>
        <p:nvSpPr>
          <p:cNvPr id="7" name="object 7"/>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6" name="object 6"/>
          <p:cNvSpPr txBox="1">
            <a:spLocks noGrp="1"/>
          </p:cNvSpPr>
          <p:nvPr>
            <p:ph type="title"/>
          </p:nvPr>
        </p:nvSpPr>
        <p:spPr>
          <a:xfrm>
            <a:off x="887384" y="732993"/>
            <a:ext cx="6160135" cy="515620"/>
          </a:xfrm>
          <a:prstGeom prst="rect"/>
        </p:spPr>
        <p:txBody>
          <a:bodyPr wrap="square" lIns="0" tIns="14604" rIns="0" bIns="0" rtlCol="0" vert="horz">
            <a:spAutoFit/>
          </a:bodyPr>
          <a:lstStyle/>
          <a:p>
            <a:pPr marL="12700">
              <a:lnSpc>
                <a:spcPct val="100000"/>
              </a:lnSpc>
              <a:spcBef>
                <a:spcPts val="114"/>
              </a:spcBef>
            </a:pPr>
            <a:r>
              <a:rPr dirty="0" spc="-125"/>
              <a:t>Findings: </a:t>
            </a:r>
            <a:r>
              <a:rPr dirty="0" spc="-100"/>
              <a:t>Most </a:t>
            </a:r>
            <a:r>
              <a:rPr dirty="0" spc="-125"/>
              <a:t>Important</a:t>
            </a:r>
            <a:r>
              <a:rPr dirty="0" spc="-650"/>
              <a:t> </a:t>
            </a:r>
            <a:r>
              <a:rPr dirty="0" spc="-120"/>
              <a:t>Features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7384" y="1689042"/>
            <a:ext cx="4739005" cy="3947795"/>
          </a:xfrm>
          <a:prstGeom prst="rect">
            <a:avLst/>
          </a:prstGeom>
        </p:spPr>
        <p:txBody>
          <a:bodyPr wrap="square" lIns="0" tIns="15240" rIns="0" bIns="0" rtlCol="0" vert="horz">
            <a:spAutoFit/>
          </a:bodyPr>
          <a:lstStyle/>
          <a:p>
            <a:pPr algn="just" marL="12700" marR="5080">
              <a:lnSpc>
                <a:spcPct val="100000"/>
              </a:lnSpc>
              <a:spcBef>
                <a:spcPts val="120"/>
              </a:spcBef>
            </a:pPr>
            <a:r>
              <a:rPr dirty="0" sz="1600" spc="5">
                <a:solidFill>
                  <a:srgbClr val="545454"/>
                </a:solidFill>
                <a:latin typeface="Arial"/>
                <a:cs typeface="Arial"/>
              </a:rPr>
              <a:t>Regarding </a:t>
            </a:r>
            <a:r>
              <a:rPr dirty="0" sz="1600" spc="10" b="1">
                <a:solidFill>
                  <a:srgbClr val="545454"/>
                </a:solidFill>
                <a:latin typeface="Arial"/>
                <a:cs typeface="Arial"/>
              </a:rPr>
              <a:t>hour </a:t>
            </a:r>
            <a:r>
              <a:rPr dirty="0" sz="1600" spc="5" b="1">
                <a:solidFill>
                  <a:srgbClr val="545454"/>
                </a:solidFill>
                <a:latin typeface="Arial"/>
                <a:cs typeface="Arial"/>
              </a:rPr>
              <a:t>of the day</a:t>
            </a:r>
            <a:r>
              <a:rPr dirty="0" sz="1600" spc="5">
                <a:solidFill>
                  <a:srgbClr val="545454"/>
                </a:solidFill>
                <a:latin typeface="Arial"/>
                <a:cs typeface="Arial"/>
              </a:rPr>
              <a:t>, rush hours are clearly  associated with higher </a:t>
            </a:r>
            <a:r>
              <a:rPr dirty="0" sz="1600" spc="10">
                <a:solidFill>
                  <a:srgbClr val="545454"/>
                </a:solidFill>
                <a:latin typeface="Arial"/>
                <a:cs typeface="Arial"/>
              </a:rPr>
              <a:t>number </a:t>
            </a:r>
            <a:r>
              <a:rPr dirty="0" sz="1600" spc="5">
                <a:solidFill>
                  <a:srgbClr val="545454"/>
                </a:solidFill>
                <a:latin typeface="Arial"/>
                <a:cs typeface="Arial"/>
              </a:rPr>
              <a:t>of hourly bike rides.  </a:t>
            </a:r>
            <a:r>
              <a:rPr dirty="0" sz="1600" spc="10">
                <a:solidFill>
                  <a:srgbClr val="545454"/>
                </a:solidFill>
                <a:latin typeface="Arial"/>
                <a:cs typeface="Arial"/>
              </a:rPr>
              <a:t>There </a:t>
            </a:r>
            <a:r>
              <a:rPr dirty="0" sz="1600" spc="5">
                <a:solidFill>
                  <a:srgbClr val="545454"/>
                </a:solidFill>
                <a:latin typeface="Arial"/>
                <a:cs typeface="Arial"/>
              </a:rPr>
              <a:t>is </a:t>
            </a:r>
            <a:r>
              <a:rPr dirty="0" sz="1600" spc="10">
                <a:solidFill>
                  <a:srgbClr val="545454"/>
                </a:solidFill>
                <a:latin typeface="Arial"/>
                <a:cs typeface="Arial"/>
              </a:rPr>
              <a:t>a peak </a:t>
            </a:r>
            <a:r>
              <a:rPr dirty="0" sz="1600" spc="5">
                <a:solidFill>
                  <a:srgbClr val="545454"/>
                </a:solidFill>
                <a:latin typeface="Arial"/>
                <a:cs typeface="Arial"/>
              </a:rPr>
              <a:t>at eight o’clock in the morning </a:t>
            </a:r>
            <a:r>
              <a:rPr dirty="0" sz="1600" spc="10">
                <a:solidFill>
                  <a:srgbClr val="545454"/>
                </a:solidFill>
                <a:latin typeface="Arial"/>
                <a:cs typeface="Arial"/>
              </a:rPr>
              <a:t>and  a </a:t>
            </a:r>
            <a:r>
              <a:rPr dirty="0" sz="1600" spc="5">
                <a:solidFill>
                  <a:srgbClr val="545454"/>
                </a:solidFill>
                <a:latin typeface="Arial"/>
                <a:cs typeface="Arial"/>
              </a:rPr>
              <a:t>(less pronounced) </a:t>
            </a:r>
            <a:r>
              <a:rPr dirty="0" sz="1600" spc="10">
                <a:solidFill>
                  <a:srgbClr val="545454"/>
                </a:solidFill>
                <a:latin typeface="Arial"/>
                <a:cs typeface="Arial"/>
              </a:rPr>
              <a:t>one </a:t>
            </a:r>
            <a:r>
              <a:rPr dirty="0" sz="1600" spc="5">
                <a:solidFill>
                  <a:srgbClr val="545454"/>
                </a:solidFill>
                <a:latin typeface="Arial"/>
                <a:cs typeface="Arial"/>
              </a:rPr>
              <a:t>in the afternoon. It is also  visible that hour of the </a:t>
            </a:r>
            <a:r>
              <a:rPr dirty="0" sz="1600" spc="10">
                <a:solidFill>
                  <a:srgbClr val="545454"/>
                </a:solidFill>
                <a:latin typeface="Arial"/>
                <a:cs typeface="Arial"/>
              </a:rPr>
              <a:t>day </a:t>
            </a:r>
            <a:r>
              <a:rPr dirty="0" sz="1600" spc="5">
                <a:solidFill>
                  <a:srgbClr val="545454"/>
                </a:solidFill>
                <a:latin typeface="Arial"/>
                <a:cs typeface="Arial"/>
              </a:rPr>
              <a:t>interacts with other  variables. First, the average </a:t>
            </a:r>
            <a:r>
              <a:rPr dirty="0" sz="1600" spc="10">
                <a:solidFill>
                  <a:srgbClr val="545454"/>
                </a:solidFill>
                <a:latin typeface="Arial"/>
                <a:cs typeface="Arial"/>
              </a:rPr>
              <a:t>PDP </a:t>
            </a:r>
            <a:r>
              <a:rPr dirty="0" sz="1600" spc="5">
                <a:solidFill>
                  <a:srgbClr val="545454"/>
                </a:solidFill>
                <a:latin typeface="Arial"/>
                <a:cs typeface="Arial"/>
              </a:rPr>
              <a:t>line is misleading,  </a:t>
            </a:r>
            <a:r>
              <a:rPr dirty="0" sz="1600" spc="10">
                <a:solidFill>
                  <a:srgbClr val="545454"/>
                </a:solidFill>
                <a:latin typeface="Arial"/>
                <a:cs typeface="Arial"/>
              </a:rPr>
              <a:t>as </a:t>
            </a:r>
            <a:r>
              <a:rPr dirty="0" sz="1600" spc="5">
                <a:solidFill>
                  <a:srgbClr val="545454"/>
                </a:solidFill>
                <a:latin typeface="Arial"/>
                <a:cs typeface="Arial"/>
              </a:rPr>
              <a:t>there is </a:t>
            </a:r>
            <a:r>
              <a:rPr dirty="0" sz="1600" spc="10">
                <a:solidFill>
                  <a:srgbClr val="545454"/>
                </a:solidFill>
                <a:latin typeface="Arial"/>
                <a:cs typeface="Arial"/>
              </a:rPr>
              <a:t>a dense </a:t>
            </a:r>
            <a:r>
              <a:rPr dirty="0" sz="1600" spc="5">
                <a:solidFill>
                  <a:srgbClr val="545454"/>
                </a:solidFill>
                <a:latin typeface="Arial"/>
                <a:cs typeface="Arial"/>
              </a:rPr>
              <a:t>area of parallel lines indicating  higher bike rides, </a:t>
            </a:r>
            <a:r>
              <a:rPr dirty="0" sz="1600" spc="10">
                <a:solidFill>
                  <a:srgbClr val="545454"/>
                </a:solidFill>
                <a:latin typeface="Arial"/>
                <a:cs typeface="Arial"/>
              </a:rPr>
              <a:t>as </a:t>
            </a:r>
            <a:r>
              <a:rPr dirty="0" sz="1600" spc="5">
                <a:solidFill>
                  <a:srgbClr val="545454"/>
                </a:solidFill>
                <a:latin typeface="Arial"/>
                <a:cs typeface="Arial"/>
              </a:rPr>
              <a:t>well </a:t>
            </a:r>
            <a:r>
              <a:rPr dirty="0" sz="1600" spc="10">
                <a:solidFill>
                  <a:srgbClr val="545454"/>
                </a:solidFill>
                <a:latin typeface="Arial"/>
                <a:cs typeface="Arial"/>
              </a:rPr>
              <a:t>as a </a:t>
            </a:r>
            <a:r>
              <a:rPr dirty="0" sz="1600" spc="5">
                <a:solidFill>
                  <a:srgbClr val="545454"/>
                </a:solidFill>
                <a:latin typeface="Arial"/>
                <a:cs typeface="Arial"/>
              </a:rPr>
              <a:t>high density at zero  bike rides (i.e., the average </a:t>
            </a:r>
            <a:r>
              <a:rPr dirty="0" sz="1600" spc="10">
                <a:solidFill>
                  <a:srgbClr val="545454"/>
                </a:solidFill>
                <a:latin typeface="Arial"/>
                <a:cs typeface="Arial"/>
              </a:rPr>
              <a:t>PDP </a:t>
            </a:r>
            <a:r>
              <a:rPr dirty="0" sz="1600" spc="5">
                <a:solidFill>
                  <a:srgbClr val="545454"/>
                </a:solidFill>
                <a:latin typeface="Arial"/>
                <a:cs typeface="Arial"/>
              </a:rPr>
              <a:t>line obscures  these two clusters). </a:t>
            </a:r>
            <a:r>
              <a:rPr dirty="0" sz="1600" spc="10">
                <a:solidFill>
                  <a:srgbClr val="545454"/>
                </a:solidFill>
                <a:latin typeface="Arial"/>
                <a:cs typeface="Arial"/>
              </a:rPr>
              <a:t>Second, There </a:t>
            </a:r>
            <a:r>
              <a:rPr dirty="0" sz="1600" spc="5">
                <a:solidFill>
                  <a:srgbClr val="545454"/>
                </a:solidFill>
                <a:latin typeface="Arial"/>
                <a:cs typeface="Arial"/>
              </a:rPr>
              <a:t>are </a:t>
            </a:r>
            <a:r>
              <a:rPr dirty="0" sz="1600" spc="10">
                <a:solidFill>
                  <a:srgbClr val="545454"/>
                </a:solidFill>
                <a:latin typeface="Arial"/>
                <a:cs typeface="Arial"/>
              </a:rPr>
              <a:t>a </a:t>
            </a:r>
            <a:r>
              <a:rPr dirty="0" sz="1600" spc="5">
                <a:solidFill>
                  <a:srgbClr val="545454"/>
                </a:solidFill>
                <a:latin typeface="Arial"/>
                <a:cs typeface="Arial"/>
              </a:rPr>
              <a:t>few lines  </a:t>
            </a:r>
            <a:r>
              <a:rPr dirty="0" sz="1600" spc="10">
                <a:solidFill>
                  <a:srgbClr val="545454"/>
                </a:solidFill>
                <a:latin typeface="Arial"/>
                <a:cs typeface="Arial"/>
              </a:rPr>
              <a:t>showing a </a:t>
            </a:r>
            <a:r>
              <a:rPr dirty="0" sz="1600">
                <a:solidFill>
                  <a:srgbClr val="545454"/>
                </a:solidFill>
                <a:latin typeface="Arial"/>
                <a:cs typeface="Arial"/>
              </a:rPr>
              <a:t>different </a:t>
            </a:r>
            <a:r>
              <a:rPr dirty="0" sz="1600" spc="5">
                <a:solidFill>
                  <a:srgbClr val="545454"/>
                </a:solidFill>
                <a:latin typeface="Arial"/>
                <a:cs typeface="Arial"/>
              </a:rPr>
              <a:t>pattern, starting to pick </a:t>
            </a:r>
            <a:r>
              <a:rPr dirty="0" sz="1600" spc="10">
                <a:solidFill>
                  <a:srgbClr val="545454"/>
                </a:solidFill>
                <a:latin typeface="Arial"/>
                <a:cs typeface="Arial"/>
              </a:rPr>
              <a:t>up </a:t>
            </a:r>
            <a:r>
              <a:rPr dirty="0" sz="1600" spc="5">
                <a:solidFill>
                  <a:srgbClr val="545454"/>
                </a:solidFill>
                <a:latin typeface="Arial"/>
                <a:cs typeface="Arial"/>
              </a:rPr>
              <a:t>only  after the rush hour </a:t>
            </a:r>
            <a:r>
              <a:rPr dirty="0" sz="1600" spc="10">
                <a:solidFill>
                  <a:srgbClr val="545454"/>
                </a:solidFill>
                <a:latin typeface="Arial"/>
                <a:cs typeface="Arial"/>
              </a:rPr>
              <a:t>and </a:t>
            </a:r>
            <a:r>
              <a:rPr dirty="0" sz="1600" spc="5">
                <a:solidFill>
                  <a:srgbClr val="545454"/>
                </a:solidFill>
                <a:latin typeface="Arial"/>
                <a:cs typeface="Arial"/>
              </a:rPr>
              <a:t>steadily rising until the  afternoon. This might </a:t>
            </a:r>
            <a:r>
              <a:rPr dirty="0" sz="1600" spc="10">
                <a:solidFill>
                  <a:srgbClr val="545454"/>
                </a:solidFill>
                <a:latin typeface="Arial"/>
                <a:cs typeface="Arial"/>
              </a:rPr>
              <a:t>be </a:t>
            </a:r>
            <a:r>
              <a:rPr dirty="0" sz="1600" spc="5">
                <a:solidFill>
                  <a:srgbClr val="545454"/>
                </a:solidFill>
                <a:latin typeface="Arial"/>
                <a:cs typeface="Arial"/>
              </a:rPr>
              <a:t>the interaction with</a:t>
            </a:r>
            <a:r>
              <a:rPr dirty="0" sz="1600" spc="315">
                <a:solidFill>
                  <a:srgbClr val="545454"/>
                </a:solidFill>
                <a:latin typeface="Arial"/>
                <a:cs typeface="Arial"/>
              </a:rPr>
              <a:t> </a:t>
            </a:r>
            <a:r>
              <a:rPr dirty="0" sz="1600" spc="5">
                <a:solidFill>
                  <a:srgbClr val="545454"/>
                </a:solidFill>
                <a:latin typeface="Arial"/>
                <a:cs typeface="Arial"/>
              </a:rPr>
              <a:t>the  </a:t>
            </a:r>
            <a:r>
              <a:rPr dirty="0" sz="1600" spc="10">
                <a:solidFill>
                  <a:srgbClr val="545454"/>
                </a:solidFill>
                <a:latin typeface="Arial"/>
                <a:cs typeface="Arial"/>
              </a:rPr>
              <a:t>day </a:t>
            </a:r>
            <a:r>
              <a:rPr dirty="0" sz="1600" spc="5">
                <a:solidFill>
                  <a:srgbClr val="545454"/>
                </a:solidFill>
                <a:latin typeface="Arial"/>
                <a:cs typeface="Arial"/>
              </a:rPr>
              <a:t>of the </a:t>
            </a:r>
            <a:r>
              <a:rPr dirty="0" sz="1600" spc="10">
                <a:solidFill>
                  <a:srgbClr val="545454"/>
                </a:solidFill>
                <a:latin typeface="Arial"/>
                <a:cs typeface="Arial"/>
              </a:rPr>
              <a:t>week </a:t>
            </a:r>
            <a:r>
              <a:rPr dirty="0" sz="1600" spc="5">
                <a:solidFill>
                  <a:srgbClr val="545454"/>
                </a:solidFill>
                <a:latin typeface="Arial"/>
                <a:cs typeface="Arial"/>
              </a:rPr>
              <a:t>(see section </a:t>
            </a:r>
            <a:r>
              <a:rPr dirty="0" sz="1600" spc="5" i="1">
                <a:solidFill>
                  <a:srgbClr val="545454"/>
                </a:solidFill>
                <a:latin typeface="Arial"/>
                <a:cs typeface="Arial"/>
              </a:rPr>
              <a:t>Interactions</a:t>
            </a:r>
            <a:r>
              <a:rPr dirty="0" sz="1600" spc="5">
                <a:solidFill>
                  <a:srgbClr val="545454"/>
                </a:solidFill>
                <a:latin typeface="Arial"/>
                <a:cs typeface="Arial"/>
              </a:rPr>
              <a:t>; </a:t>
            </a:r>
            <a:r>
              <a:rPr dirty="0" sz="1600" spc="10">
                <a:solidFill>
                  <a:srgbClr val="545454"/>
                </a:solidFill>
                <a:latin typeface="Arial"/>
                <a:cs typeface="Arial"/>
              </a:rPr>
              <a:t>see </a:t>
            </a:r>
            <a:r>
              <a:rPr dirty="0" sz="1600" spc="5">
                <a:solidFill>
                  <a:srgbClr val="545454"/>
                </a:solidFill>
                <a:latin typeface="Arial"/>
                <a:cs typeface="Arial"/>
              </a:rPr>
              <a:t>also  figure caption for </a:t>
            </a:r>
            <a:r>
              <a:rPr dirty="0" sz="1600" spc="10">
                <a:solidFill>
                  <a:srgbClr val="545454"/>
                </a:solidFill>
                <a:latin typeface="Arial"/>
                <a:cs typeface="Arial"/>
              </a:rPr>
              <a:t>more </a:t>
            </a:r>
            <a:r>
              <a:rPr dirty="0" sz="1600" spc="5">
                <a:solidFill>
                  <a:srgbClr val="545454"/>
                </a:solidFill>
                <a:latin typeface="Arial"/>
                <a:cs typeface="Arial"/>
              </a:rPr>
              <a:t>details about </a:t>
            </a:r>
            <a:r>
              <a:rPr dirty="0" sz="1600" spc="10">
                <a:solidFill>
                  <a:srgbClr val="545454"/>
                </a:solidFill>
                <a:latin typeface="Arial"/>
                <a:cs typeface="Arial"/>
              </a:rPr>
              <a:t>PDP and ICE  </a:t>
            </a:r>
            <a:r>
              <a:rPr dirty="0" sz="1600" spc="5">
                <a:solidFill>
                  <a:srgbClr val="545454"/>
                </a:solidFill>
                <a:latin typeface="Arial"/>
                <a:cs typeface="Arial"/>
              </a:rPr>
              <a:t>plots).</a:t>
            </a:r>
            <a:endParaRPr sz="1600">
              <a:latin typeface="Arial"/>
              <a:cs typeface="Arial"/>
            </a:endParaRPr>
          </a:p>
        </p:txBody>
      </p:sp>
      <p:sp>
        <p:nvSpPr>
          <p:cNvPr id="3" name="object 3"/>
          <p:cNvSpPr/>
          <p:nvPr/>
        </p:nvSpPr>
        <p:spPr>
          <a:xfrm>
            <a:off x="5972860" y="1584434"/>
            <a:ext cx="3767906" cy="1936278"/>
          </a:xfrm>
          <a:prstGeom prst="rect">
            <a:avLst/>
          </a:prstGeom>
          <a:blipFill>
            <a:blip r:embed="rId2" cstate="print"/>
            <a:stretch>
              <a:fillRect/>
            </a:stretch>
          </a:blipFill>
        </p:spPr>
        <p:txBody>
          <a:bodyPr wrap="square" lIns="0" tIns="0" rIns="0" bIns="0" rtlCol="0"/>
          <a:lstStyle/>
          <a:p/>
        </p:txBody>
      </p:sp>
      <p:sp>
        <p:nvSpPr>
          <p:cNvPr id="4" name="object 4"/>
          <p:cNvSpPr txBox="1">
            <a:spLocks noGrp="1"/>
          </p:cNvSpPr>
          <p:nvPr>
            <p:ph type="title"/>
          </p:nvPr>
        </p:nvSpPr>
        <p:spPr>
          <a:xfrm>
            <a:off x="887384" y="733111"/>
            <a:ext cx="3955415" cy="515620"/>
          </a:xfrm>
          <a:prstGeom prst="rect"/>
        </p:spPr>
        <p:txBody>
          <a:bodyPr wrap="square" lIns="0" tIns="14604" rIns="0" bIns="0" rtlCol="0" vert="horz">
            <a:spAutoFit/>
          </a:bodyPr>
          <a:lstStyle/>
          <a:p>
            <a:pPr marL="12700">
              <a:lnSpc>
                <a:spcPct val="100000"/>
              </a:lnSpc>
              <a:spcBef>
                <a:spcPts val="114"/>
              </a:spcBef>
            </a:pPr>
            <a:r>
              <a:rPr dirty="0" spc="-125"/>
              <a:t>Findings: </a:t>
            </a:r>
            <a:r>
              <a:rPr dirty="0" spc="-100"/>
              <a:t>Main </a:t>
            </a:r>
            <a:r>
              <a:rPr dirty="0" spc="-70"/>
              <a:t>e</a:t>
            </a:r>
            <a:r>
              <a:rPr dirty="0" spc="-70"/>
              <a:t>f</a:t>
            </a:r>
            <a:r>
              <a:rPr dirty="0" spc="-490"/>
              <a:t> </a:t>
            </a:r>
            <a:r>
              <a:rPr dirty="0" spc="-105"/>
              <a:t>ects</a:t>
            </a:r>
          </a:p>
        </p:txBody>
      </p:sp>
      <p:sp>
        <p:nvSpPr>
          <p:cNvPr id="6" name="object 6"/>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5" name="object 5"/>
          <p:cNvSpPr txBox="1"/>
          <p:nvPr/>
        </p:nvSpPr>
        <p:spPr>
          <a:xfrm>
            <a:off x="5956322" y="3573498"/>
            <a:ext cx="3849370" cy="1680845"/>
          </a:xfrm>
          <a:prstGeom prst="rect">
            <a:avLst/>
          </a:prstGeom>
        </p:spPr>
        <p:txBody>
          <a:bodyPr wrap="square" lIns="0" tIns="19685" rIns="0" bIns="0" rtlCol="0" vert="horz">
            <a:spAutoFit/>
          </a:bodyPr>
          <a:lstStyle/>
          <a:p>
            <a:pPr marL="12700" marR="5080">
              <a:lnSpc>
                <a:spcPts val="1000"/>
              </a:lnSpc>
              <a:spcBef>
                <a:spcPts val="155"/>
              </a:spcBef>
            </a:pPr>
            <a:r>
              <a:rPr dirty="0" sz="850" b="1">
                <a:solidFill>
                  <a:srgbClr val="545454"/>
                </a:solidFill>
                <a:latin typeface="Arial"/>
                <a:cs typeface="Arial"/>
              </a:rPr>
              <a:t>Figure</a:t>
            </a:r>
            <a:r>
              <a:rPr dirty="0" sz="850">
                <a:solidFill>
                  <a:srgbClr val="545454"/>
                </a:solidFill>
                <a:latin typeface="Arial"/>
                <a:cs typeface="Arial"/>
              </a:rPr>
              <a:t>: </a:t>
            </a:r>
            <a:r>
              <a:rPr dirty="0" sz="850" b="1" i="1">
                <a:solidFill>
                  <a:srgbClr val="545454"/>
                </a:solidFill>
                <a:latin typeface="Arial"/>
                <a:cs typeface="Arial"/>
              </a:rPr>
              <a:t>Partial dependence plots </a:t>
            </a:r>
            <a:r>
              <a:rPr dirty="0" sz="850">
                <a:solidFill>
                  <a:srgbClr val="545454"/>
                </a:solidFill>
                <a:latin typeface="Arial"/>
                <a:cs typeface="Arial"/>
              </a:rPr>
              <a:t>(</a:t>
            </a:r>
            <a:r>
              <a:rPr dirty="0" sz="850" i="1">
                <a:solidFill>
                  <a:srgbClr val="545454"/>
                </a:solidFill>
                <a:latin typeface="Arial"/>
                <a:cs typeface="Arial"/>
              </a:rPr>
              <a:t>PDP</a:t>
            </a:r>
            <a:r>
              <a:rPr dirty="0" sz="850">
                <a:solidFill>
                  <a:srgbClr val="545454"/>
                </a:solidFill>
                <a:latin typeface="Arial"/>
                <a:cs typeface="Arial"/>
              </a:rPr>
              <a:t>) </a:t>
            </a:r>
            <a:r>
              <a:rPr dirty="0" sz="850" spc="-225">
                <a:solidFill>
                  <a:srgbClr val="545454"/>
                </a:solidFill>
                <a:latin typeface="Arial"/>
                <a:cs typeface="Arial"/>
              </a:rPr>
              <a:t>[</a:t>
            </a:r>
            <a:r>
              <a:rPr dirty="0" sz="850" spc="-225">
                <a:solidFill>
                  <a:srgbClr val="1A4D8A"/>
                </a:solidFill>
                <a:latin typeface="Arial"/>
                <a:cs typeface="Arial"/>
              </a:rPr>
              <a:t>1</a:t>
            </a:r>
            <a:r>
              <a:rPr dirty="0" u="sng" sz="850" spc="-225">
                <a:solidFill>
                  <a:srgbClr val="545454"/>
                </a:solidFill>
                <a:uFill>
                  <a:solidFill>
                    <a:srgbClr val="2A7BDF"/>
                  </a:solidFill>
                </a:uFill>
                <a:latin typeface="Arial"/>
                <a:cs typeface="Arial"/>
              </a:rPr>
              <a:t> </a:t>
            </a:r>
            <a:r>
              <a:rPr dirty="0" sz="850" spc="-5">
                <a:solidFill>
                  <a:srgbClr val="545454"/>
                </a:solidFill>
                <a:latin typeface="Arial"/>
                <a:cs typeface="Arial"/>
              </a:rPr>
              <a:t>,</a:t>
            </a:r>
            <a:r>
              <a:rPr dirty="0" sz="850" spc="-5">
                <a:solidFill>
                  <a:srgbClr val="1A4D8A"/>
                </a:solidFill>
                <a:latin typeface="Arial"/>
                <a:cs typeface="Arial"/>
              </a:rPr>
              <a:t>2</a:t>
            </a:r>
            <a:r>
              <a:rPr dirty="0" sz="850" spc="-5">
                <a:solidFill>
                  <a:srgbClr val="545454"/>
                </a:solidFill>
                <a:latin typeface="Arial"/>
                <a:cs typeface="Arial"/>
              </a:rPr>
              <a:t>] </a:t>
            </a:r>
            <a:r>
              <a:rPr dirty="0" sz="850">
                <a:solidFill>
                  <a:srgbClr val="545454"/>
                </a:solidFill>
                <a:latin typeface="Arial"/>
                <a:cs typeface="Arial"/>
              </a:rPr>
              <a:t>show the influence of a feature  over its whole range (</a:t>
            </a:r>
            <a:r>
              <a:rPr dirty="0" sz="700">
                <a:solidFill>
                  <a:srgbClr val="545454"/>
                </a:solidFill>
                <a:latin typeface="Verdana"/>
                <a:cs typeface="Verdana"/>
              </a:rPr>
              <a:t>x</a:t>
            </a:r>
            <a:r>
              <a:rPr dirty="0" sz="850">
                <a:solidFill>
                  <a:srgbClr val="545454"/>
                </a:solidFill>
                <a:latin typeface="Arial"/>
                <a:cs typeface="Arial"/>
              </a:rPr>
              <a:t>­axis). The predicted outcome is visualized on the </a:t>
            </a:r>
            <a:r>
              <a:rPr dirty="0" sz="700" spc="-5">
                <a:solidFill>
                  <a:srgbClr val="545454"/>
                </a:solidFill>
                <a:latin typeface="Verdana"/>
                <a:cs typeface="Verdana"/>
              </a:rPr>
              <a:t>y</a:t>
            </a:r>
            <a:r>
              <a:rPr dirty="0" sz="850" spc="-5">
                <a:solidFill>
                  <a:srgbClr val="545454"/>
                </a:solidFill>
                <a:latin typeface="Arial"/>
                <a:cs typeface="Arial"/>
              </a:rPr>
              <a:t>­axis.  </a:t>
            </a:r>
            <a:r>
              <a:rPr dirty="0" sz="850">
                <a:solidFill>
                  <a:srgbClr val="545454"/>
                </a:solidFill>
                <a:latin typeface="Arial"/>
                <a:cs typeface="Arial"/>
              </a:rPr>
              <a:t>That is, the </a:t>
            </a:r>
            <a:r>
              <a:rPr dirty="0" sz="850" b="1">
                <a:solidFill>
                  <a:srgbClr val="545454"/>
                </a:solidFill>
                <a:latin typeface="Arial"/>
                <a:cs typeface="Arial"/>
              </a:rPr>
              <a:t>thick, dark blue line </a:t>
            </a:r>
            <a:r>
              <a:rPr dirty="0" sz="850">
                <a:solidFill>
                  <a:srgbClr val="545454"/>
                </a:solidFill>
                <a:latin typeface="Arial"/>
                <a:cs typeface="Arial"/>
              </a:rPr>
              <a:t>in the plot shows the main </a:t>
            </a:r>
            <a:r>
              <a:rPr dirty="0" sz="850" spc="-5">
                <a:solidFill>
                  <a:srgbClr val="545454"/>
                </a:solidFill>
                <a:latin typeface="Arial"/>
                <a:cs typeface="Arial"/>
              </a:rPr>
              <a:t>effect </a:t>
            </a:r>
            <a:r>
              <a:rPr dirty="0" sz="850">
                <a:solidFill>
                  <a:srgbClr val="545454"/>
                </a:solidFill>
                <a:latin typeface="Arial"/>
                <a:cs typeface="Arial"/>
              </a:rPr>
              <a:t>of a feature.  In addition, </a:t>
            </a:r>
            <a:r>
              <a:rPr dirty="0" sz="850" b="1" i="1">
                <a:solidFill>
                  <a:srgbClr val="545454"/>
                </a:solidFill>
                <a:latin typeface="Arial"/>
                <a:cs typeface="Arial"/>
              </a:rPr>
              <a:t>individual conditional expectation </a:t>
            </a:r>
            <a:r>
              <a:rPr dirty="0" sz="850">
                <a:solidFill>
                  <a:srgbClr val="545454"/>
                </a:solidFill>
                <a:latin typeface="Arial"/>
                <a:cs typeface="Arial"/>
              </a:rPr>
              <a:t>(</a:t>
            </a:r>
            <a:r>
              <a:rPr dirty="0" sz="850" i="1">
                <a:solidFill>
                  <a:srgbClr val="545454"/>
                </a:solidFill>
                <a:latin typeface="Arial"/>
                <a:cs typeface="Arial"/>
              </a:rPr>
              <a:t>ICE</a:t>
            </a:r>
            <a:r>
              <a:rPr dirty="0" sz="850">
                <a:solidFill>
                  <a:srgbClr val="545454"/>
                </a:solidFill>
                <a:latin typeface="Arial"/>
                <a:cs typeface="Arial"/>
              </a:rPr>
              <a:t>) plots </a:t>
            </a:r>
            <a:r>
              <a:rPr dirty="0" sz="850" spc="-225">
                <a:solidFill>
                  <a:srgbClr val="545454"/>
                </a:solidFill>
                <a:latin typeface="Arial"/>
                <a:cs typeface="Arial"/>
              </a:rPr>
              <a:t>[</a:t>
            </a:r>
            <a:r>
              <a:rPr dirty="0" sz="850" spc="-225">
                <a:solidFill>
                  <a:srgbClr val="1A4D8A"/>
                </a:solidFill>
                <a:latin typeface="Arial"/>
                <a:cs typeface="Arial"/>
              </a:rPr>
              <a:t>2</a:t>
            </a:r>
            <a:r>
              <a:rPr dirty="0" u="sng" sz="850" spc="-225">
                <a:solidFill>
                  <a:srgbClr val="545454"/>
                </a:solidFill>
                <a:uFill>
                  <a:solidFill>
                    <a:srgbClr val="2A7BDF"/>
                  </a:solidFill>
                </a:uFill>
                <a:latin typeface="Arial"/>
                <a:cs typeface="Arial"/>
              </a:rPr>
              <a:t> </a:t>
            </a:r>
            <a:r>
              <a:rPr dirty="0" sz="850">
                <a:solidFill>
                  <a:srgbClr val="545454"/>
                </a:solidFill>
                <a:latin typeface="Arial"/>
                <a:cs typeface="Arial"/>
              </a:rPr>
              <a:t>] quantify the  extent of interactions that exist with other variables. The </a:t>
            </a:r>
            <a:r>
              <a:rPr dirty="0" sz="850" b="1">
                <a:solidFill>
                  <a:srgbClr val="545454"/>
                </a:solidFill>
                <a:latin typeface="Arial"/>
                <a:cs typeface="Arial"/>
              </a:rPr>
              <a:t>fine, light blue lines  </a:t>
            </a:r>
            <a:r>
              <a:rPr dirty="0" sz="850">
                <a:solidFill>
                  <a:srgbClr val="545454"/>
                </a:solidFill>
                <a:latin typeface="Arial"/>
                <a:cs typeface="Arial"/>
              </a:rPr>
              <a:t>in the plot show predictions at different levels of the feature in question. If they  these lines are parallel, there are no interactions with other features. If they are  not and show varying slopes compared to the main affect, the feature interacts  with other</a:t>
            </a:r>
            <a:r>
              <a:rPr dirty="0" sz="850" spc="-5">
                <a:solidFill>
                  <a:srgbClr val="545454"/>
                </a:solidFill>
                <a:latin typeface="Arial"/>
                <a:cs typeface="Arial"/>
              </a:rPr>
              <a:t> </a:t>
            </a:r>
            <a:r>
              <a:rPr dirty="0" sz="850">
                <a:solidFill>
                  <a:srgbClr val="545454"/>
                </a:solidFill>
                <a:latin typeface="Arial"/>
                <a:cs typeface="Arial"/>
              </a:rPr>
              <a:t>features.</a:t>
            </a:r>
            <a:endParaRPr sz="850">
              <a:latin typeface="Arial"/>
              <a:cs typeface="Arial"/>
            </a:endParaRPr>
          </a:p>
          <a:p>
            <a:pPr algn="just" marL="12700" marR="7620">
              <a:lnSpc>
                <a:spcPts val="1000"/>
              </a:lnSpc>
              <a:spcBef>
                <a:spcPts val="5"/>
              </a:spcBef>
            </a:pPr>
            <a:r>
              <a:rPr dirty="0" sz="850">
                <a:solidFill>
                  <a:srgbClr val="545454"/>
                </a:solidFill>
                <a:latin typeface="Arial"/>
                <a:cs typeface="Arial"/>
              </a:rPr>
              <a:t>In addition, the plot shows the </a:t>
            </a:r>
            <a:r>
              <a:rPr dirty="0" sz="850" b="1">
                <a:solidFill>
                  <a:srgbClr val="545454"/>
                </a:solidFill>
                <a:latin typeface="Arial"/>
                <a:cs typeface="Arial"/>
              </a:rPr>
              <a:t>distribution of the data </a:t>
            </a:r>
            <a:r>
              <a:rPr dirty="0" sz="850">
                <a:solidFill>
                  <a:srgbClr val="545454"/>
                </a:solidFill>
                <a:latin typeface="Arial"/>
                <a:cs typeface="Arial"/>
              </a:rPr>
              <a:t>over the whole feature  range as dark blue ticks below the </a:t>
            </a:r>
            <a:r>
              <a:rPr dirty="0" sz="700" spc="-5">
                <a:solidFill>
                  <a:srgbClr val="545454"/>
                </a:solidFill>
                <a:latin typeface="Verdana"/>
                <a:cs typeface="Verdana"/>
              </a:rPr>
              <a:t>y</a:t>
            </a:r>
            <a:r>
              <a:rPr dirty="0" sz="850" spc="-5">
                <a:solidFill>
                  <a:srgbClr val="545454"/>
                </a:solidFill>
                <a:latin typeface="Arial"/>
                <a:cs typeface="Arial"/>
              </a:rPr>
              <a:t>­axis. </a:t>
            </a:r>
            <a:r>
              <a:rPr dirty="0" sz="850">
                <a:solidFill>
                  <a:srgbClr val="545454"/>
                </a:solidFill>
                <a:latin typeface="Arial"/>
                <a:cs typeface="Arial"/>
              </a:rPr>
              <a:t>For hour of the </a:t>
            </a:r>
            <a:r>
              <a:rPr dirty="0" sz="850" spc="-15">
                <a:solidFill>
                  <a:srgbClr val="545454"/>
                </a:solidFill>
                <a:latin typeface="Arial"/>
                <a:cs typeface="Arial"/>
              </a:rPr>
              <a:t>day, </a:t>
            </a:r>
            <a:r>
              <a:rPr dirty="0" sz="850">
                <a:solidFill>
                  <a:srgbClr val="545454"/>
                </a:solidFill>
                <a:latin typeface="Arial"/>
                <a:cs typeface="Arial"/>
              </a:rPr>
              <a:t>this is not very  interesting (only full hours), but it shows areas with sparse data for other  features.</a:t>
            </a:r>
            <a:endParaRPr sz="85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7384" y="1688856"/>
            <a:ext cx="4738370" cy="2686050"/>
          </a:xfrm>
          <a:prstGeom prst="rect">
            <a:avLst/>
          </a:prstGeom>
        </p:spPr>
        <p:txBody>
          <a:bodyPr wrap="square" lIns="0" tIns="15240" rIns="0" bIns="0" rtlCol="0" vert="horz">
            <a:spAutoFit/>
          </a:bodyPr>
          <a:lstStyle/>
          <a:p>
            <a:pPr algn="just" marL="12700" marR="5080">
              <a:lnSpc>
                <a:spcPct val="100000"/>
              </a:lnSpc>
              <a:spcBef>
                <a:spcPts val="120"/>
              </a:spcBef>
            </a:pPr>
            <a:r>
              <a:rPr dirty="0" sz="1600" spc="5">
                <a:solidFill>
                  <a:srgbClr val="545454"/>
                </a:solidFill>
                <a:latin typeface="Arial"/>
                <a:cs typeface="Arial"/>
              </a:rPr>
              <a:t>Bike rides also increase with the </a:t>
            </a:r>
            <a:r>
              <a:rPr dirty="0" sz="1600" spc="10" b="1">
                <a:solidFill>
                  <a:srgbClr val="545454"/>
                </a:solidFill>
                <a:latin typeface="Arial"/>
                <a:cs typeface="Arial"/>
              </a:rPr>
              <a:t>temperature </a:t>
            </a:r>
            <a:r>
              <a:rPr dirty="0" sz="1600" spc="5">
                <a:solidFill>
                  <a:srgbClr val="545454"/>
                </a:solidFill>
                <a:latin typeface="Arial"/>
                <a:cs typeface="Arial"/>
              </a:rPr>
              <a:t>(the  </a:t>
            </a:r>
            <a:r>
              <a:rPr dirty="0" sz="1600" spc="10">
                <a:solidFill>
                  <a:srgbClr val="545454"/>
                </a:solidFill>
                <a:latin typeface="Arial"/>
                <a:cs typeface="Arial"/>
              </a:rPr>
              <a:t>most </a:t>
            </a:r>
            <a:r>
              <a:rPr dirty="0" sz="1600" spc="5">
                <a:solidFill>
                  <a:srgbClr val="545454"/>
                </a:solidFill>
                <a:latin typeface="Arial"/>
                <a:cs typeface="Arial"/>
              </a:rPr>
              <a:t>important feature), </a:t>
            </a:r>
            <a:r>
              <a:rPr dirty="0" sz="1600" spc="10">
                <a:solidFill>
                  <a:srgbClr val="545454"/>
                </a:solidFill>
                <a:latin typeface="Arial"/>
                <a:cs typeface="Arial"/>
              </a:rPr>
              <a:t>once </a:t>
            </a:r>
            <a:r>
              <a:rPr dirty="0" sz="1600">
                <a:solidFill>
                  <a:srgbClr val="545454"/>
                </a:solidFill>
                <a:latin typeface="Arial"/>
                <a:cs typeface="Arial"/>
              </a:rPr>
              <a:t>it </a:t>
            </a:r>
            <a:r>
              <a:rPr dirty="0" sz="1600" spc="10">
                <a:solidFill>
                  <a:srgbClr val="545454"/>
                </a:solidFill>
                <a:latin typeface="Arial"/>
                <a:cs typeface="Arial"/>
              </a:rPr>
              <a:t>has </a:t>
            </a:r>
            <a:r>
              <a:rPr dirty="0" sz="1600" spc="5">
                <a:solidFill>
                  <a:srgbClr val="545454"/>
                </a:solidFill>
                <a:latin typeface="Arial"/>
                <a:cs typeface="Arial"/>
              </a:rPr>
              <a:t>reached </a:t>
            </a:r>
            <a:r>
              <a:rPr dirty="0" sz="1600" spc="10">
                <a:solidFill>
                  <a:srgbClr val="545454"/>
                </a:solidFill>
                <a:latin typeface="Arial"/>
                <a:cs typeface="Arial"/>
              </a:rPr>
              <a:t>a  </a:t>
            </a:r>
            <a:r>
              <a:rPr dirty="0" sz="1600" spc="5">
                <a:solidFill>
                  <a:srgbClr val="545454"/>
                </a:solidFill>
                <a:latin typeface="Arial"/>
                <a:cs typeface="Arial"/>
              </a:rPr>
              <a:t>certain treshold of about two or three degrees  celcius. </a:t>
            </a:r>
            <a:r>
              <a:rPr dirty="0" sz="1600" spc="10">
                <a:solidFill>
                  <a:srgbClr val="545454"/>
                </a:solidFill>
                <a:latin typeface="Arial"/>
                <a:cs typeface="Arial"/>
              </a:rPr>
              <a:t>The </a:t>
            </a:r>
            <a:r>
              <a:rPr dirty="0" sz="1600" spc="5">
                <a:solidFill>
                  <a:srgbClr val="545454"/>
                </a:solidFill>
                <a:latin typeface="Arial"/>
                <a:cs typeface="Arial"/>
              </a:rPr>
              <a:t>increase is relatively steady </a:t>
            </a:r>
            <a:r>
              <a:rPr dirty="0" sz="1600" spc="10">
                <a:solidFill>
                  <a:srgbClr val="545454"/>
                </a:solidFill>
                <a:latin typeface="Arial"/>
                <a:cs typeface="Arial"/>
              </a:rPr>
              <a:t>up </a:t>
            </a:r>
            <a:r>
              <a:rPr dirty="0" sz="1600" spc="5">
                <a:solidFill>
                  <a:srgbClr val="545454"/>
                </a:solidFill>
                <a:latin typeface="Arial"/>
                <a:cs typeface="Arial"/>
              </a:rPr>
              <a:t>to </a:t>
            </a:r>
            <a:r>
              <a:rPr dirty="0" sz="1600" spc="10">
                <a:solidFill>
                  <a:srgbClr val="545454"/>
                </a:solidFill>
                <a:latin typeface="Arial"/>
                <a:cs typeface="Arial"/>
              </a:rPr>
              <a:t>a  </a:t>
            </a:r>
            <a:r>
              <a:rPr dirty="0" sz="1600" spc="5">
                <a:solidFill>
                  <a:srgbClr val="545454"/>
                </a:solidFill>
                <a:latin typeface="Arial"/>
                <a:cs typeface="Arial"/>
              </a:rPr>
              <a:t>temperature or about </a:t>
            </a:r>
            <a:r>
              <a:rPr dirty="0" sz="1600" spc="10">
                <a:solidFill>
                  <a:srgbClr val="545454"/>
                </a:solidFill>
                <a:latin typeface="Arial"/>
                <a:cs typeface="Arial"/>
              </a:rPr>
              <a:t>25 </a:t>
            </a:r>
            <a:r>
              <a:rPr dirty="0" sz="1600" spc="5">
                <a:solidFill>
                  <a:srgbClr val="545454"/>
                </a:solidFill>
                <a:latin typeface="Arial"/>
                <a:cs typeface="Arial"/>
              </a:rPr>
              <a:t>degrees celcius, </a:t>
            </a:r>
            <a:r>
              <a:rPr dirty="0" sz="1600" spc="10">
                <a:solidFill>
                  <a:srgbClr val="545454"/>
                </a:solidFill>
                <a:latin typeface="Arial"/>
                <a:cs typeface="Arial"/>
              </a:rPr>
              <a:t>where </a:t>
            </a:r>
            <a:r>
              <a:rPr dirty="0" sz="1600" spc="5">
                <a:solidFill>
                  <a:srgbClr val="545454"/>
                </a:solidFill>
                <a:latin typeface="Arial"/>
                <a:cs typeface="Arial"/>
              </a:rPr>
              <a:t>the  </a:t>
            </a:r>
            <a:r>
              <a:rPr dirty="0" sz="1600" spc="10">
                <a:solidFill>
                  <a:srgbClr val="545454"/>
                </a:solidFill>
                <a:latin typeface="Arial"/>
                <a:cs typeface="Arial"/>
              </a:rPr>
              <a:t>number </a:t>
            </a:r>
            <a:r>
              <a:rPr dirty="0" sz="1600" spc="5">
                <a:solidFill>
                  <a:srgbClr val="545454"/>
                </a:solidFill>
                <a:latin typeface="Arial"/>
                <a:cs typeface="Arial"/>
              </a:rPr>
              <a:t>of hourly rides starts to level </a:t>
            </a:r>
            <a:r>
              <a:rPr dirty="0" sz="1600" spc="-5">
                <a:solidFill>
                  <a:srgbClr val="545454"/>
                </a:solidFill>
                <a:latin typeface="Arial"/>
                <a:cs typeface="Arial"/>
              </a:rPr>
              <a:t>off </a:t>
            </a:r>
            <a:r>
              <a:rPr dirty="0" sz="1600" spc="10">
                <a:solidFill>
                  <a:srgbClr val="545454"/>
                </a:solidFill>
                <a:latin typeface="Arial"/>
                <a:cs typeface="Arial"/>
              </a:rPr>
              <a:t>and </a:t>
            </a:r>
            <a:r>
              <a:rPr dirty="0" sz="1600" spc="5">
                <a:solidFill>
                  <a:srgbClr val="545454"/>
                </a:solidFill>
                <a:latin typeface="Arial"/>
                <a:cs typeface="Arial"/>
              </a:rPr>
              <a:t>then to  slightly decline. It is also visible (from the spread of  the </a:t>
            </a:r>
            <a:r>
              <a:rPr dirty="0" sz="1600" spc="10">
                <a:solidFill>
                  <a:srgbClr val="545454"/>
                </a:solidFill>
                <a:latin typeface="Arial"/>
                <a:cs typeface="Arial"/>
              </a:rPr>
              <a:t>ICE </a:t>
            </a:r>
            <a:r>
              <a:rPr dirty="0" sz="1600" spc="5">
                <a:solidFill>
                  <a:srgbClr val="545454"/>
                </a:solidFill>
                <a:latin typeface="Arial"/>
                <a:cs typeface="Arial"/>
              </a:rPr>
              <a:t>plot lines) that there are </a:t>
            </a:r>
            <a:r>
              <a:rPr dirty="0" sz="1600" spc="10">
                <a:solidFill>
                  <a:srgbClr val="545454"/>
                </a:solidFill>
                <a:latin typeface="Arial"/>
                <a:cs typeface="Arial"/>
              </a:rPr>
              <a:t>massive  </a:t>
            </a:r>
            <a:r>
              <a:rPr dirty="0" sz="1600" spc="5">
                <a:solidFill>
                  <a:srgbClr val="545454"/>
                </a:solidFill>
                <a:latin typeface="Arial"/>
                <a:cs typeface="Arial"/>
              </a:rPr>
              <a:t>interactions of temperature with other</a:t>
            </a:r>
            <a:r>
              <a:rPr dirty="0" sz="1600" spc="25">
                <a:solidFill>
                  <a:srgbClr val="545454"/>
                </a:solidFill>
                <a:latin typeface="Arial"/>
                <a:cs typeface="Arial"/>
              </a:rPr>
              <a:t> </a:t>
            </a:r>
            <a:r>
              <a:rPr dirty="0" sz="1600" spc="5">
                <a:solidFill>
                  <a:srgbClr val="545454"/>
                </a:solidFill>
                <a:latin typeface="Arial"/>
                <a:cs typeface="Arial"/>
              </a:rPr>
              <a:t>features.</a:t>
            </a:r>
            <a:endParaRPr sz="1600">
              <a:latin typeface="Arial"/>
              <a:cs typeface="Arial"/>
            </a:endParaRPr>
          </a:p>
          <a:p>
            <a:pPr>
              <a:lnSpc>
                <a:spcPct val="100000"/>
              </a:lnSpc>
            </a:pPr>
            <a:endParaRPr sz="1500">
              <a:latin typeface="Times New Roman"/>
              <a:cs typeface="Times New Roman"/>
            </a:endParaRPr>
          </a:p>
          <a:p>
            <a:pPr algn="just" marL="12700">
              <a:lnSpc>
                <a:spcPct val="100000"/>
              </a:lnSpc>
            </a:pPr>
            <a:r>
              <a:rPr dirty="0" sz="1600" spc="5">
                <a:solidFill>
                  <a:srgbClr val="545454"/>
                </a:solidFill>
                <a:latin typeface="Arial"/>
                <a:cs typeface="Arial"/>
              </a:rPr>
              <a:t>For </a:t>
            </a:r>
            <a:r>
              <a:rPr dirty="0" sz="1600" spc="5" b="1">
                <a:solidFill>
                  <a:srgbClr val="545454"/>
                </a:solidFill>
                <a:latin typeface="Arial"/>
                <a:cs typeface="Arial"/>
              </a:rPr>
              <a:t>relative humidity</a:t>
            </a:r>
            <a:r>
              <a:rPr dirty="0" sz="1600" spc="5">
                <a:solidFill>
                  <a:srgbClr val="545454"/>
                </a:solidFill>
                <a:latin typeface="Arial"/>
                <a:cs typeface="Arial"/>
              </a:rPr>
              <a:t>, the </a:t>
            </a:r>
            <a:r>
              <a:rPr dirty="0" sz="1600" spc="10">
                <a:solidFill>
                  <a:srgbClr val="545454"/>
                </a:solidFill>
                <a:latin typeface="Arial"/>
                <a:cs typeface="Arial"/>
              </a:rPr>
              <a:t>main </a:t>
            </a:r>
            <a:r>
              <a:rPr dirty="0" sz="1600">
                <a:solidFill>
                  <a:srgbClr val="545454"/>
                </a:solidFill>
                <a:latin typeface="Arial"/>
                <a:cs typeface="Arial"/>
              </a:rPr>
              <a:t>effect </a:t>
            </a:r>
            <a:r>
              <a:rPr dirty="0" sz="1600" spc="5">
                <a:solidFill>
                  <a:srgbClr val="545454"/>
                </a:solidFill>
                <a:latin typeface="Arial"/>
                <a:cs typeface="Arial"/>
              </a:rPr>
              <a:t>is</a:t>
            </a:r>
            <a:r>
              <a:rPr dirty="0" sz="1600" spc="380">
                <a:solidFill>
                  <a:srgbClr val="545454"/>
                </a:solidFill>
                <a:latin typeface="Arial"/>
                <a:cs typeface="Arial"/>
              </a:rPr>
              <a:t> </a:t>
            </a:r>
            <a:r>
              <a:rPr dirty="0" sz="1600" spc="5">
                <a:solidFill>
                  <a:srgbClr val="545454"/>
                </a:solidFill>
                <a:latin typeface="Arial"/>
                <a:cs typeface="Arial"/>
              </a:rPr>
              <a:t>less</a:t>
            </a:r>
            <a:endParaRPr sz="1600">
              <a:latin typeface="Arial"/>
              <a:cs typeface="Arial"/>
            </a:endParaRPr>
          </a:p>
        </p:txBody>
      </p:sp>
      <p:sp>
        <p:nvSpPr>
          <p:cNvPr id="3" name="object 3"/>
          <p:cNvSpPr txBox="1"/>
          <p:nvPr/>
        </p:nvSpPr>
        <p:spPr>
          <a:xfrm>
            <a:off x="887384" y="4347748"/>
            <a:ext cx="4098925" cy="272415"/>
          </a:xfrm>
          <a:prstGeom prst="rect">
            <a:avLst/>
          </a:prstGeom>
        </p:spPr>
        <p:txBody>
          <a:bodyPr wrap="square" lIns="0" tIns="15240" rIns="0" bIns="0" rtlCol="0" vert="horz">
            <a:spAutoFit/>
          </a:bodyPr>
          <a:lstStyle/>
          <a:p>
            <a:pPr marL="12700">
              <a:lnSpc>
                <a:spcPct val="100000"/>
              </a:lnSpc>
              <a:spcBef>
                <a:spcPts val="120"/>
              </a:spcBef>
              <a:tabLst>
                <a:tab pos="1313815" algn="l"/>
                <a:tab pos="1826895" algn="l"/>
                <a:tab pos="2671445" algn="l"/>
                <a:tab pos="3664585" algn="l"/>
                <a:tab pos="3971290" algn="l"/>
              </a:tabLst>
            </a:pPr>
            <a:r>
              <a:rPr dirty="0" sz="1600" spc="5">
                <a:solidFill>
                  <a:srgbClr val="545454"/>
                </a:solidFill>
                <a:latin typeface="Arial"/>
                <a:cs typeface="Arial"/>
              </a:rPr>
              <a:t>pronounced.</a:t>
            </a:r>
            <a:r>
              <a:rPr dirty="0" sz="1600" spc="5">
                <a:solidFill>
                  <a:srgbClr val="545454"/>
                </a:solidFill>
                <a:latin typeface="Arial"/>
                <a:cs typeface="Arial"/>
              </a:rPr>
              <a:t>	</a:t>
            </a:r>
            <a:r>
              <a:rPr dirty="0" sz="1600" spc="10">
                <a:solidFill>
                  <a:srgbClr val="545454"/>
                </a:solidFill>
                <a:latin typeface="Arial"/>
                <a:cs typeface="Arial"/>
              </a:rPr>
              <a:t>The</a:t>
            </a:r>
            <a:r>
              <a:rPr dirty="0" sz="1600" spc="10">
                <a:solidFill>
                  <a:srgbClr val="545454"/>
                </a:solidFill>
                <a:latin typeface="Arial"/>
                <a:cs typeface="Arial"/>
              </a:rPr>
              <a:t>	</a:t>
            </a:r>
            <a:r>
              <a:rPr dirty="0" sz="1600" spc="5">
                <a:solidFill>
                  <a:srgbClr val="545454"/>
                </a:solidFill>
                <a:latin typeface="Arial"/>
                <a:cs typeface="Arial"/>
              </a:rPr>
              <a:t>general</a:t>
            </a:r>
            <a:r>
              <a:rPr dirty="0" sz="1600" spc="5">
                <a:solidFill>
                  <a:srgbClr val="545454"/>
                </a:solidFill>
                <a:latin typeface="Arial"/>
                <a:cs typeface="Arial"/>
              </a:rPr>
              <a:t>	</a:t>
            </a:r>
            <a:r>
              <a:rPr dirty="0" sz="1600" spc="5">
                <a:solidFill>
                  <a:srgbClr val="545454"/>
                </a:solidFill>
                <a:latin typeface="Arial"/>
                <a:cs typeface="Arial"/>
              </a:rPr>
              <a:t>tendency</a:t>
            </a:r>
            <a:r>
              <a:rPr dirty="0" sz="1600" spc="5">
                <a:solidFill>
                  <a:srgbClr val="545454"/>
                </a:solidFill>
                <a:latin typeface="Arial"/>
                <a:cs typeface="Arial"/>
              </a:rPr>
              <a:t>	</a:t>
            </a:r>
            <a:r>
              <a:rPr dirty="0" sz="1600" spc="5">
                <a:solidFill>
                  <a:srgbClr val="545454"/>
                </a:solidFill>
                <a:latin typeface="Arial"/>
                <a:cs typeface="Arial"/>
              </a:rPr>
              <a:t>is</a:t>
            </a:r>
            <a:r>
              <a:rPr dirty="0" sz="1600" spc="5">
                <a:solidFill>
                  <a:srgbClr val="545454"/>
                </a:solidFill>
                <a:latin typeface="Arial"/>
                <a:cs typeface="Arial"/>
              </a:rPr>
              <a:t>	</a:t>
            </a:r>
            <a:r>
              <a:rPr dirty="0" sz="1600" spc="10">
                <a:solidFill>
                  <a:srgbClr val="545454"/>
                </a:solidFill>
                <a:latin typeface="Arial"/>
                <a:cs typeface="Arial"/>
              </a:rPr>
              <a:t>a</a:t>
            </a:r>
            <a:endParaRPr sz="1600">
              <a:latin typeface="Arial"/>
              <a:cs typeface="Arial"/>
            </a:endParaRPr>
          </a:p>
        </p:txBody>
      </p:sp>
      <p:sp>
        <p:nvSpPr>
          <p:cNvPr id="4" name="object 4"/>
          <p:cNvSpPr txBox="1"/>
          <p:nvPr/>
        </p:nvSpPr>
        <p:spPr>
          <a:xfrm>
            <a:off x="887384" y="4592766"/>
            <a:ext cx="4050665" cy="272415"/>
          </a:xfrm>
          <a:prstGeom prst="rect">
            <a:avLst/>
          </a:prstGeom>
        </p:spPr>
        <p:txBody>
          <a:bodyPr wrap="square" lIns="0" tIns="15240" rIns="0" bIns="0" rtlCol="0" vert="horz">
            <a:spAutoFit/>
          </a:bodyPr>
          <a:lstStyle/>
          <a:p>
            <a:pPr marL="12700">
              <a:lnSpc>
                <a:spcPct val="100000"/>
              </a:lnSpc>
              <a:spcBef>
                <a:spcPts val="120"/>
              </a:spcBef>
              <a:tabLst>
                <a:tab pos="1074420" algn="l"/>
                <a:tab pos="1530350" algn="l"/>
                <a:tab pos="2317750" algn="l"/>
                <a:tab pos="3341370" algn="l"/>
                <a:tab pos="3923029" algn="l"/>
              </a:tabLst>
            </a:pPr>
            <a:r>
              <a:rPr dirty="0" sz="1600" spc="5">
                <a:solidFill>
                  <a:srgbClr val="545454"/>
                </a:solidFill>
                <a:latin typeface="Arial"/>
                <a:cs typeface="Arial"/>
              </a:rPr>
              <a:t>decrease</a:t>
            </a:r>
            <a:r>
              <a:rPr dirty="0" sz="1600" spc="5">
                <a:solidFill>
                  <a:srgbClr val="545454"/>
                </a:solidFill>
                <a:latin typeface="Arial"/>
                <a:cs typeface="Arial"/>
              </a:rPr>
              <a:t>	</a:t>
            </a:r>
            <a:r>
              <a:rPr dirty="0" sz="1600" spc="5">
                <a:solidFill>
                  <a:srgbClr val="545454"/>
                </a:solidFill>
                <a:latin typeface="Arial"/>
                <a:cs typeface="Arial"/>
              </a:rPr>
              <a:t>for</a:t>
            </a:r>
            <a:r>
              <a:rPr dirty="0" sz="1600" spc="5">
                <a:solidFill>
                  <a:srgbClr val="545454"/>
                </a:solidFill>
                <a:latin typeface="Arial"/>
                <a:cs typeface="Arial"/>
              </a:rPr>
              <a:t>	</a:t>
            </a:r>
            <a:r>
              <a:rPr dirty="0" sz="1600" spc="5">
                <a:solidFill>
                  <a:srgbClr val="545454"/>
                </a:solidFill>
                <a:latin typeface="Arial"/>
                <a:cs typeface="Arial"/>
              </a:rPr>
              <a:t>higher</a:t>
            </a:r>
            <a:r>
              <a:rPr dirty="0" sz="1600" spc="5">
                <a:solidFill>
                  <a:srgbClr val="545454"/>
                </a:solidFill>
                <a:latin typeface="Arial"/>
                <a:cs typeface="Arial"/>
              </a:rPr>
              <a:t>	</a:t>
            </a:r>
            <a:r>
              <a:rPr dirty="0" sz="1600" spc="5">
                <a:solidFill>
                  <a:srgbClr val="545454"/>
                </a:solidFill>
                <a:latin typeface="Arial"/>
                <a:cs typeface="Arial"/>
              </a:rPr>
              <a:t>humidit</a:t>
            </a:r>
            <a:r>
              <a:rPr dirty="0" sz="1600" spc="-120">
                <a:solidFill>
                  <a:srgbClr val="545454"/>
                </a:solidFill>
                <a:latin typeface="Arial"/>
                <a:cs typeface="Arial"/>
              </a:rPr>
              <a:t>y</a:t>
            </a:r>
            <a:r>
              <a:rPr dirty="0" sz="1600" spc="5">
                <a:solidFill>
                  <a:srgbClr val="545454"/>
                </a:solidFill>
                <a:latin typeface="Arial"/>
                <a:cs typeface="Arial"/>
              </a:rPr>
              <a:t>,</a:t>
            </a:r>
            <a:r>
              <a:rPr dirty="0" sz="1600">
                <a:solidFill>
                  <a:srgbClr val="545454"/>
                </a:solidFill>
                <a:latin typeface="Arial"/>
                <a:cs typeface="Arial"/>
              </a:rPr>
              <a:t>	</a:t>
            </a:r>
            <a:r>
              <a:rPr dirty="0" sz="1600" spc="5">
                <a:solidFill>
                  <a:srgbClr val="545454"/>
                </a:solidFill>
                <a:latin typeface="Arial"/>
                <a:cs typeface="Arial"/>
              </a:rPr>
              <a:t>with</a:t>
            </a:r>
            <a:r>
              <a:rPr dirty="0" sz="1600">
                <a:solidFill>
                  <a:srgbClr val="545454"/>
                </a:solidFill>
                <a:latin typeface="Arial"/>
                <a:cs typeface="Arial"/>
              </a:rPr>
              <a:t>	</a:t>
            </a:r>
            <a:r>
              <a:rPr dirty="0" sz="1600" spc="10">
                <a:solidFill>
                  <a:srgbClr val="545454"/>
                </a:solidFill>
                <a:latin typeface="Arial"/>
                <a:cs typeface="Arial"/>
              </a:rPr>
              <a:t>a</a:t>
            </a:r>
            <a:endParaRPr sz="1600">
              <a:latin typeface="Arial"/>
              <a:cs typeface="Arial"/>
            </a:endParaRPr>
          </a:p>
        </p:txBody>
      </p:sp>
      <p:sp>
        <p:nvSpPr>
          <p:cNvPr id="5" name="object 5"/>
          <p:cNvSpPr txBox="1"/>
          <p:nvPr/>
        </p:nvSpPr>
        <p:spPr>
          <a:xfrm>
            <a:off x="5119266" y="4347748"/>
            <a:ext cx="505459" cy="517525"/>
          </a:xfrm>
          <a:prstGeom prst="rect">
            <a:avLst/>
          </a:prstGeom>
        </p:spPr>
        <p:txBody>
          <a:bodyPr wrap="square" lIns="0" tIns="15240" rIns="0" bIns="0" rtlCol="0" vert="horz">
            <a:spAutoFit/>
          </a:bodyPr>
          <a:lstStyle/>
          <a:p>
            <a:pPr marL="20955" marR="5080" indent="-8890">
              <a:lnSpc>
                <a:spcPct val="100000"/>
              </a:lnSpc>
              <a:spcBef>
                <a:spcPts val="120"/>
              </a:spcBef>
            </a:pPr>
            <a:r>
              <a:rPr dirty="0" sz="1600" spc="5">
                <a:solidFill>
                  <a:srgbClr val="545454"/>
                </a:solidFill>
                <a:latin typeface="Arial"/>
                <a:cs typeface="Arial"/>
              </a:rPr>
              <a:t>slight  more</a:t>
            </a:r>
            <a:endParaRPr sz="1600">
              <a:latin typeface="Arial"/>
              <a:cs typeface="Arial"/>
            </a:endParaRPr>
          </a:p>
        </p:txBody>
      </p:sp>
      <p:sp>
        <p:nvSpPr>
          <p:cNvPr id="6" name="object 6"/>
          <p:cNvSpPr/>
          <p:nvPr/>
        </p:nvSpPr>
        <p:spPr>
          <a:xfrm>
            <a:off x="5972860" y="1581187"/>
            <a:ext cx="3769852" cy="4179058"/>
          </a:xfrm>
          <a:prstGeom prst="rect">
            <a:avLst/>
          </a:prstGeom>
          <a:blipFill>
            <a:blip r:embed="rId2" cstate="print"/>
            <a:stretch>
              <a:fillRect/>
            </a:stretch>
          </a:blipFill>
        </p:spPr>
        <p:txBody>
          <a:bodyPr wrap="square" lIns="0" tIns="0" rIns="0" bIns="0" rtlCol="0"/>
          <a:lstStyle/>
          <a:p/>
        </p:txBody>
      </p:sp>
      <p:sp>
        <p:nvSpPr>
          <p:cNvPr id="7" name="object 7"/>
          <p:cNvSpPr txBox="1"/>
          <p:nvPr/>
        </p:nvSpPr>
        <p:spPr>
          <a:xfrm>
            <a:off x="5956322" y="5814767"/>
            <a:ext cx="3847465" cy="410209"/>
          </a:xfrm>
          <a:prstGeom prst="rect">
            <a:avLst/>
          </a:prstGeom>
        </p:spPr>
        <p:txBody>
          <a:bodyPr wrap="square" lIns="0" tIns="19685" rIns="0" bIns="0" rtlCol="0" vert="horz">
            <a:spAutoFit/>
          </a:bodyPr>
          <a:lstStyle/>
          <a:p>
            <a:pPr algn="just" marL="12700" marR="5080">
              <a:lnSpc>
                <a:spcPts val="1000"/>
              </a:lnSpc>
              <a:spcBef>
                <a:spcPts val="155"/>
              </a:spcBef>
            </a:pPr>
            <a:r>
              <a:rPr dirty="0" sz="850" b="1">
                <a:solidFill>
                  <a:srgbClr val="545454"/>
                </a:solidFill>
                <a:latin typeface="Arial"/>
                <a:cs typeface="Arial"/>
              </a:rPr>
              <a:t>Figure</a:t>
            </a:r>
            <a:r>
              <a:rPr dirty="0" sz="850">
                <a:solidFill>
                  <a:srgbClr val="545454"/>
                </a:solidFill>
                <a:latin typeface="Arial"/>
                <a:cs typeface="Arial"/>
              </a:rPr>
              <a:t>: </a:t>
            </a:r>
            <a:r>
              <a:rPr dirty="0" sz="850" i="1">
                <a:solidFill>
                  <a:srgbClr val="545454"/>
                </a:solidFill>
                <a:latin typeface="Arial"/>
                <a:cs typeface="Arial"/>
              </a:rPr>
              <a:t>Partial dependence plots </a:t>
            </a:r>
            <a:r>
              <a:rPr dirty="0" sz="850">
                <a:solidFill>
                  <a:srgbClr val="545454"/>
                </a:solidFill>
                <a:latin typeface="Arial"/>
                <a:cs typeface="Arial"/>
              </a:rPr>
              <a:t>(</a:t>
            </a:r>
            <a:r>
              <a:rPr dirty="0" sz="850" i="1">
                <a:solidFill>
                  <a:srgbClr val="545454"/>
                </a:solidFill>
                <a:latin typeface="Arial"/>
                <a:cs typeface="Arial"/>
              </a:rPr>
              <a:t>PDP</a:t>
            </a:r>
            <a:r>
              <a:rPr dirty="0" sz="850">
                <a:solidFill>
                  <a:srgbClr val="545454"/>
                </a:solidFill>
                <a:latin typeface="Arial"/>
                <a:cs typeface="Arial"/>
              </a:rPr>
              <a:t>; thick, dark blue lines) </a:t>
            </a:r>
            <a:r>
              <a:rPr dirty="0" sz="850" spc="-5">
                <a:solidFill>
                  <a:srgbClr val="545454"/>
                </a:solidFill>
                <a:latin typeface="Arial"/>
                <a:cs typeface="Arial"/>
              </a:rPr>
              <a:t>[</a:t>
            </a:r>
            <a:r>
              <a:rPr dirty="0" u="sng" sz="850" spc="-5">
                <a:solidFill>
                  <a:srgbClr val="545454"/>
                </a:solidFill>
                <a:uFill>
                  <a:solidFill>
                    <a:srgbClr val="2A7BDF"/>
                  </a:solidFill>
                </a:uFill>
                <a:latin typeface="Arial"/>
                <a:cs typeface="Arial"/>
              </a:rPr>
              <a:t> </a:t>
            </a:r>
            <a:r>
              <a:rPr dirty="0" sz="850">
                <a:solidFill>
                  <a:srgbClr val="1A4D8A"/>
                </a:solidFill>
                <a:latin typeface="Arial"/>
                <a:cs typeface="Arial"/>
              </a:rPr>
              <a:t>1</a:t>
            </a:r>
            <a:r>
              <a:rPr dirty="0" sz="850">
                <a:solidFill>
                  <a:srgbClr val="545454"/>
                </a:solidFill>
                <a:latin typeface="Arial"/>
                <a:cs typeface="Arial"/>
              </a:rPr>
              <a:t>] and </a:t>
            </a:r>
            <a:r>
              <a:rPr dirty="0" sz="850" i="1">
                <a:solidFill>
                  <a:srgbClr val="545454"/>
                </a:solidFill>
                <a:latin typeface="Arial"/>
                <a:cs typeface="Arial"/>
              </a:rPr>
              <a:t>individual  </a:t>
            </a:r>
            <a:r>
              <a:rPr dirty="0" sz="850" i="1">
                <a:solidFill>
                  <a:srgbClr val="545454"/>
                </a:solidFill>
                <a:latin typeface="Arial"/>
                <a:cs typeface="Arial"/>
              </a:rPr>
              <a:t>conditional expectation </a:t>
            </a:r>
            <a:r>
              <a:rPr dirty="0" sz="850">
                <a:solidFill>
                  <a:srgbClr val="545454"/>
                </a:solidFill>
                <a:latin typeface="Arial"/>
                <a:cs typeface="Arial"/>
              </a:rPr>
              <a:t>(</a:t>
            </a:r>
            <a:r>
              <a:rPr dirty="0" sz="850" i="1">
                <a:solidFill>
                  <a:srgbClr val="545454"/>
                </a:solidFill>
                <a:latin typeface="Arial"/>
                <a:cs typeface="Arial"/>
              </a:rPr>
              <a:t>ICE</a:t>
            </a:r>
            <a:r>
              <a:rPr dirty="0" sz="850">
                <a:solidFill>
                  <a:srgbClr val="545454"/>
                </a:solidFill>
                <a:latin typeface="Arial"/>
                <a:cs typeface="Arial"/>
              </a:rPr>
              <a:t>) plots </a:t>
            </a:r>
            <a:r>
              <a:rPr dirty="0" sz="850" spc="-25">
                <a:solidFill>
                  <a:srgbClr val="545454"/>
                </a:solidFill>
                <a:latin typeface="Arial"/>
                <a:cs typeface="Arial"/>
              </a:rPr>
              <a:t>[</a:t>
            </a:r>
            <a:r>
              <a:rPr dirty="0" u="sng" sz="850" spc="-25">
                <a:solidFill>
                  <a:srgbClr val="545454"/>
                </a:solidFill>
                <a:uFill>
                  <a:solidFill>
                    <a:srgbClr val="2A7BDF"/>
                  </a:solidFill>
                </a:uFill>
                <a:latin typeface="Arial"/>
                <a:cs typeface="Arial"/>
              </a:rPr>
              <a:t> </a:t>
            </a:r>
            <a:r>
              <a:rPr dirty="0" sz="850">
                <a:solidFill>
                  <a:srgbClr val="1A4D8A"/>
                </a:solidFill>
                <a:latin typeface="Arial"/>
                <a:cs typeface="Arial"/>
              </a:rPr>
              <a:t>2</a:t>
            </a:r>
            <a:r>
              <a:rPr dirty="0" sz="850">
                <a:solidFill>
                  <a:srgbClr val="545454"/>
                </a:solidFill>
                <a:latin typeface="Arial"/>
                <a:cs typeface="Arial"/>
              </a:rPr>
              <a:t>] (thin, light blue lines). For a more  detailed explanation, see first occurence of this plot type on the previous</a:t>
            </a:r>
            <a:r>
              <a:rPr dirty="0" sz="850" spc="114">
                <a:solidFill>
                  <a:srgbClr val="545454"/>
                </a:solidFill>
                <a:latin typeface="Arial"/>
                <a:cs typeface="Arial"/>
              </a:rPr>
              <a:t> </a:t>
            </a:r>
            <a:r>
              <a:rPr dirty="0" sz="850">
                <a:solidFill>
                  <a:srgbClr val="545454"/>
                </a:solidFill>
                <a:latin typeface="Arial"/>
                <a:cs typeface="Arial"/>
              </a:rPr>
              <a:t>page.</a:t>
            </a:r>
            <a:endParaRPr sz="850">
              <a:latin typeface="Arial"/>
              <a:cs typeface="Arial"/>
            </a:endParaRPr>
          </a:p>
        </p:txBody>
      </p:sp>
      <p:sp>
        <p:nvSpPr>
          <p:cNvPr id="10" name="object 10"/>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8" name="object 8"/>
          <p:cNvSpPr txBox="1">
            <a:spLocks noGrp="1"/>
          </p:cNvSpPr>
          <p:nvPr>
            <p:ph type="title"/>
          </p:nvPr>
        </p:nvSpPr>
        <p:spPr>
          <a:xfrm>
            <a:off x="887384" y="732925"/>
            <a:ext cx="3955415" cy="515620"/>
          </a:xfrm>
          <a:prstGeom prst="rect"/>
        </p:spPr>
        <p:txBody>
          <a:bodyPr wrap="square" lIns="0" tIns="14604" rIns="0" bIns="0" rtlCol="0" vert="horz">
            <a:spAutoFit/>
          </a:bodyPr>
          <a:lstStyle/>
          <a:p>
            <a:pPr marL="12700">
              <a:lnSpc>
                <a:spcPct val="100000"/>
              </a:lnSpc>
              <a:spcBef>
                <a:spcPts val="114"/>
              </a:spcBef>
            </a:pPr>
            <a:r>
              <a:rPr dirty="0" spc="-125"/>
              <a:t>Findings: </a:t>
            </a:r>
            <a:r>
              <a:rPr dirty="0" spc="-100"/>
              <a:t>Main </a:t>
            </a:r>
            <a:r>
              <a:rPr dirty="0" spc="-70"/>
              <a:t>e</a:t>
            </a:r>
            <a:r>
              <a:rPr dirty="0" spc="-70"/>
              <a:t>f</a:t>
            </a:r>
            <a:r>
              <a:rPr dirty="0" spc="-490"/>
              <a:t> </a:t>
            </a:r>
            <a:r>
              <a:rPr dirty="0" spc="-105"/>
              <a:t>ects</a:t>
            </a:r>
          </a:p>
        </p:txBody>
      </p:sp>
      <p:sp>
        <p:nvSpPr>
          <p:cNvPr id="9" name="object 9"/>
          <p:cNvSpPr txBox="1"/>
          <p:nvPr/>
        </p:nvSpPr>
        <p:spPr>
          <a:xfrm>
            <a:off x="887384" y="4837783"/>
            <a:ext cx="4739005" cy="1007744"/>
          </a:xfrm>
          <a:prstGeom prst="rect">
            <a:avLst/>
          </a:prstGeom>
        </p:spPr>
        <p:txBody>
          <a:bodyPr wrap="square" lIns="0" tIns="15240" rIns="0" bIns="0" rtlCol="0" vert="horz">
            <a:spAutoFit/>
          </a:bodyPr>
          <a:lstStyle/>
          <a:p>
            <a:pPr algn="just" marL="12700" marR="5080">
              <a:lnSpc>
                <a:spcPct val="100000"/>
              </a:lnSpc>
              <a:spcBef>
                <a:spcPts val="120"/>
              </a:spcBef>
            </a:pPr>
            <a:r>
              <a:rPr dirty="0" sz="1600" spc="10">
                <a:solidFill>
                  <a:srgbClr val="545454"/>
                </a:solidFill>
                <a:latin typeface="Arial"/>
                <a:cs typeface="Arial"/>
              </a:rPr>
              <a:t>pronounced </a:t>
            </a:r>
            <a:r>
              <a:rPr dirty="0" sz="1600" spc="5">
                <a:solidFill>
                  <a:srgbClr val="545454"/>
                </a:solidFill>
                <a:latin typeface="Arial"/>
                <a:cs typeface="Arial"/>
              </a:rPr>
              <a:t>drop around </a:t>
            </a:r>
            <a:r>
              <a:rPr dirty="0" sz="1400" spc="-40">
                <a:solidFill>
                  <a:srgbClr val="545454"/>
                </a:solidFill>
                <a:latin typeface="Arial"/>
                <a:cs typeface="Arial"/>
              </a:rPr>
              <a:t>95%</a:t>
            </a:r>
            <a:r>
              <a:rPr dirty="0" sz="1600" spc="-40">
                <a:solidFill>
                  <a:srgbClr val="545454"/>
                </a:solidFill>
                <a:latin typeface="Arial"/>
                <a:cs typeface="Arial"/>
              </a:rPr>
              <a:t>. </a:t>
            </a:r>
            <a:r>
              <a:rPr dirty="0" sz="1600" spc="5">
                <a:solidFill>
                  <a:srgbClr val="545454"/>
                </a:solidFill>
                <a:latin typeface="Arial"/>
                <a:cs typeface="Arial"/>
              </a:rPr>
              <a:t>But the </a:t>
            </a:r>
            <a:r>
              <a:rPr dirty="0" sz="1600" spc="10">
                <a:solidFill>
                  <a:srgbClr val="545454"/>
                </a:solidFill>
                <a:latin typeface="Arial"/>
                <a:cs typeface="Arial"/>
              </a:rPr>
              <a:t>main </a:t>
            </a:r>
            <a:r>
              <a:rPr dirty="0" sz="1600">
                <a:solidFill>
                  <a:srgbClr val="545454"/>
                </a:solidFill>
                <a:latin typeface="Arial"/>
                <a:cs typeface="Arial"/>
              </a:rPr>
              <a:t>effect </a:t>
            </a:r>
            <a:r>
              <a:rPr dirty="0" sz="1600" spc="5">
                <a:solidFill>
                  <a:srgbClr val="545454"/>
                </a:solidFill>
                <a:latin typeface="Arial"/>
                <a:cs typeface="Arial"/>
              </a:rPr>
              <a:t>is  relatively </a:t>
            </a:r>
            <a:r>
              <a:rPr dirty="0" sz="1600" spc="10">
                <a:solidFill>
                  <a:srgbClr val="545454"/>
                </a:solidFill>
                <a:latin typeface="Arial"/>
                <a:cs typeface="Arial"/>
              </a:rPr>
              <a:t>weak compared </a:t>
            </a:r>
            <a:r>
              <a:rPr dirty="0" sz="1600" spc="5">
                <a:solidFill>
                  <a:srgbClr val="545454"/>
                </a:solidFill>
                <a:latin typeface="Arial"/>
                <a:cs typeface="Arial"/>
              </a:rPr>
              <a:t>to the overall spread of  the </a:t>
            </a:r>
            <a:r>
              <a:rPr dirty="0" sz="1600" spc="10">
                <a:solidFill>
                  <a:srgbClr val="545454"/>
                </a:solidFill>
                <a:latin typeface="Arial"/>
                <a:cs typeface="Arial"/>
              </a:rPr>
              <a:t>ICE </a:t>
            </a:r>
            <a:r>
              <a:rPr dirty="0" sz="1600" spc="5">
                <a:solidFill>
                  <a:srgbClr val="545454"/>
                </a:solidFill>
                <a:latin typeface="Arial"/>
                <a:cs typeface="Arial"/>
              </a:rPr>
              <a:t>plot lines, </a:t>
            </a:r>
            <a:r>
              <a:rPr dirty="0" sz="1600" spc="10">
                <a:solidFill>
                  <a:srgbClr val="545454"/>
                </a:solidFill>
                <a:latin typeface="Arial"/>
                <a:cs typeface="Arial"/>
              </a:rPr>
              <a:t>and </a:t>
            </a:r>
            <a:r>
              <a:rPr dirty="0" sz="1600" spc="5">
                <a:solidFill>
                  <a:srgbClr val="545454"/>
                </a:solidFill>
                <a:latin typeface="Arial"/>
                <a:cs typeface="Arial"/>
              </a:rPr>
              <a:t>there are strong interactions  with other features for higher relative</a:t>
            </a:r>
            <a:r>
              <a:rPr dirty="0" sz="1600" spc="25">
                <a:solidFill>
                  <a:srgbClr val="545454"/>
                </a:solidFill>
                <a:latin typeface="Arial"/>
                <a:cs typeface="Arial"/>
              </a:rPr>
              <a:t> </a:t>
            </a:r>
            <a:r>
              <a:rPr dirty="0" sz="1600" spc="-10">
                <a:solidFill>
                  <a:srgbClr val="545454"/>
                </a:solidFill>
                <a:latin typeface="Arial"/>
                <a:cs typeface="Arial"/>
              </a:rPr>
              <a:t>humidity.</a:t>
            </a:r>
            <a:endParaRPr sz="16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972860" y="1325804"/>
            <a:ext cx="3820454" cy="366697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5956322" y="5052610"/>
            <a:ext cx="3849370" cy="664845"/>
          </a:xfrm>
          <a:prstGeom prst="rect">
            <a:avLst/>
          </a:prstGeom>
        </p:spPr>
        <p:txBody>
          <a:bodyPr wrap="square" lIns="0" tIns="19685" rIns="0" bIns="0" rtlCol="0" vert="horz">
            <a:spAutoFit/>
          </a:bodyPr>
          <a:lstStyle/>
          <a:p>
            <a:pPr algn="just" marL="12700" marR="5080">
              <a:lnSpc>
                <a:spcPts val="1000"/>
              </a:lnSpc>
              <a:spcBef>
                <a:spcPts val="155"/>
              </a:spcBef>
            </a:pPr>
            <a:r>
              <a:rPr dirty="0" sz="850" b="1">
                <a:solidFill>
                  <a:srgbClr val="545454"/>
                </a:solidFill>
                <a:latin typeface="Arial"/>
                <a:cs typeface="Arial"/>
              </a:rPr>
              <a:t>Figure</a:t>
            </a:r>
            <a:r>
              <a:rPr dirty="0" sz="850">
                <a:solidFill>
                  <a:srgbClr val="545454"/>
                </a:solidFill>
                <a:latin typeface="Arial"/>
                <a:cs typeface="Arial"/>
              </a:rPr>
              <a:t>: Partial dependence plots (PDPs) </a:t>
            </a:r>
            <a:r>
              <a:rPr dirty="0" sz="850" spc="-229">
                <a:solidFill>
                  <a:srgbClr val="545454"/>
                </a:solidFill>
                <a:latin typeface="Arial"/>
                <a:cs typeface="Arial"/>
              </a:rPr>
              <a:t>[</a:t>
            </a:r>
            <a:r>
              <a:rPr dirty="0" sz="850" spc="-229">
                <a:solidFill>
                  <a:srgbClr val="1A4D8A"/>
                </a:solidFill>
                <a:latin typeface="Arial"/>
                <a:cs typeface="Arial"/>
              </a:rPr>
              <a:t>1</a:t>
            </a:r>
            <a:r>
              <a:rPr dirty="0" u="sng" sz="850" spc="-229">
                <a:solidFill>
                  <a:srgbClr val="545454"/>
                </a:solidFill>
                <a:uFill>
                  <a:solidFill>
                    <a:srgbClr val="2A7BDF"/>
                  </a:solidFill>
                </a:uFill>
                <a:latin typeface="Arial"/>
                <a:cs typeface="Arial"/>
              </a:rPr>
              <a:t> </a:t>
            </a:r>
            <a:r>
              <a:rPr dirty="0" sz="850" spc="-5">
                <a:solidFill>
                  <a:srgbClr val="545454"/>
                </a:solidFill>
                <a:latin typeface="Arial"/>
                <a:cs typeface="Arial"/>
              </a:rPr>
              <a:t>,</a:t>
            </a:r>
            <a:r>
              <a:rPr dirty="0" sz="850" spc="-5">
                <a:solidFill>
                  <a:srgbClr val="1A4D8A"/>
                </a:solidFill>
                <a:latin typeface="Arial"/>
                <a:cs typeface="Arial"/>
              </a:rPr>
              <a:t>2</a:t>
            </a:r>
            <a:r>
              <a:rPr dirty="0" sz="850" spc="-5">
                <a:solidFill>
                  <a:srgbClr val="545454"/>
                </a:solidFill>
                <a:latin typeface="Arial"/>
                <a:cs typeface="Arial"/>
              </a:rPr>
              <a:t>] </a:t>
            </a:r>
            <a:r>
              <a:rPr dirty="0" sz="850">
                <a:solidFill>
                  <a:srgbClr val="545454"/>
                </a:solidFill>
                <a:latin typeface="Arial"/>
                <a:cs typeface="Arial"/>
              </a:rPr>
              <a:t>for two­way interactions. These  plots show the the </a:t>
            </a:r>
            <a:r>
              <a:rPr dirty="0" sz="850" spc="-5">
                <a:solidFill>
                  <a:srgbClr val="545454"/>
                </a:solidFill>
                <a:latin typeface="Arial"/>
                <a:cs typeface="Arial"/>
              </a:rPr>
              <a:t>effect </a:t>
            </a:r>
            <a:r>
              <a:rPr dirty="0" sz="850">
                <a:solidFill>
                  <a:srgbClr val="545454"/>
                </a:solidFill>
                <a:latin typeface="Arial"/>
                <a:cs typeface="Arial"/>
              </a:rPr>
              <a:t>of two variables on the predicted outcome (number of  predicted hourly bike rides, coded as the color in the plot). The two features, in  this case, are the day of the week and hour of the </a:t>
            </a:r>
            <a:r>
              <a:rPr dirty="0" sz="850" spc="-15">
                <a:solidFill>
                  <a:srgbClr val="545454"/>
                </a:solidFill>
                <a:latin typeface="Arial"/>
                <a:cs typeface="Arial"/>
              </a:rPr>
              <a:t>day. </a:t>
            </a:r>
            <a:r>
              <a:rPr dirty="0" sz="850">
                <a:solidFill>
                  <a:srgbClr val="545454"/>
                </a:solidFill>
                <a:latin typeface="Arial"/>
                <a:cs typeface="Arial"/>
              </a:rPr>
              <a:t>These plots do not show  </a:t>
            </a:r>
            <a:r>
              <a:rPr dirty="0" sz="850" spc="-5">
                <a:solidFill>
                  <a:srgbClr val="545454"/>
                </a:solidFill>
                <a:latin typeface="Arial"/>
                <a:cs typeface="Arial"/>
              </a:rPr>
              <a:t>further, </a:t>
            </a:r>
            <a:r>
              <a:rPr dirty="0" sz="850">
                <a:solidFill>
                  <a:srgbClr val="545454"/>
                </a:solidFill>
                <a:latin typeface="Arial"/>
                <a:cs typeface="Arial"/>
              </a:rPr>
              <a:t>higher­order interactions with other</a:t>
            </a:r>
            <a:r>
              <a:rPr dirty="0" sz="850" spc="10">
                <a:solidFill>
                  <a:srgbClr val="545454"/>
                </a:solidFill>
                <a:latin typeface="Arial"/>
                <a:cs typeface="Arial"/>
              </a:rPr>
              <a:t> </a:t>
            </a:r>
            <a:r>
              <a:rPr dirty="0" sz="850">
                <a:solidFill>
                  <a:srgbClr val="545454"/>
                </a:solidFill>
                <a:latin typeface="Arial"/>
                <a:cs typeface="Arial"/>
              </a:rPr>
              <a:t>features.</a:t>
            </a:r>
            <a:endParaRPr sz="850">
              <a:latin typeface="Arial"/>
              <a:cs typeface="Arial"/>
            </a:endParaRPr>
          </a:p>
        </p:txBody>
      </p:sp>
      <p:sp>
        <p:nvSpPr>
          <p:cNvPr id="8" name="object 8"/>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4" name="object 4"/>
          <p:cNvSpPr txBox="1"/>
          <p:nvPr/>
        </p:nvSpPr>
        <p:spPr>
          <a:xfrm>
            <a:off x="5956322" y="5814886"/>
            <a:ext cx="3847465" cy="537210"/>
          </a:xfrm>
          <a:prstGeom prst="rect">
            <a:avLst/>
          </a:prstGeom>
        </p:spPr>
        <p:txBody>
          <a:bodyPr wrap="square" lIns="0" tIns="19685" rIns="0" bIns="0" rtlCol="0" vert="horz">
            <a:spAutoFit/>
          </a:bodyPr>
          <a:lstStyle/>
          <a:p>
            <a:pPr algn="just" marL="12700" marR="5080">
              <a:lnSpc>
                <a:spcPts val="1000"/>
              </a:lnSpc>
              <a:spcBef>
                <a:spcPts val="155"/>
              </a:spcBef>
            </a:pPr>
            <a:r>
              <a:rPr dirty="0" sz="850" b="1">
                <a:solidFill>
                  <a:srgbClr val="545454"/>
                </a:solidFill>
                <a:latin typeface="Arial"/>
                <a:cs typeface="Arial"/>
              </a:rPr>
              <a:t>Note</a:t>
            </a:r>
            <a:r>
              <a:rPr dirty="0" sz="850">
                <a:solidFill>
                  <a:srgbClr val="545454"/>
                </a:solidFill>
                <a:latin typeface="Arial"/>
                <a:cs typeface="Arial"/>
              </a:rPr>
              <a:t>: The strength of two­way interactions was determined by estimating a  gradient boosting regression model similar to the model described before, but  with using main effects and two­way interactions as distinct features and then  calculating the variable importance.</a:t>
            </a:r>
            <a:endParaRPr sz="850">
              <a:latin typeface="Arial"/>
              <a:cs typeface="Arial"/>
            </a:endParaRPr>
          </a:p>
        </p:txBody>
      </p:sp>
      <p:sp>
        <p:nvSpPr>
          <p:cNvPr id="5" name="object 5"/>
          <p:cNvSpPr txBox="1">
            <a:spLocks noGrp="1"/>
          </p:cNvSpPr>
          <p:nvPr>
            <p:ph type="title"/>
          </p:nvPr>
        </p:nvSpPr>
        <p:spPr>
          <a:xfrm>
            <a:off x="887384" y="733043"/>
            <a:ext cx="3909695" cy="515620"/>
          </a:xfrm>
          <a:prstGeom prst="rect"/>
        </p:spPr>
        <p:txBody>
          <a:bodyPr wrap="square" lIns="0" tIns="14604" rIns="0" bIns="0" rtlCol="0" vert="horz">
            <a:spAutoFit/>
          </a:bodyPr>
          <a:lstStyle/>
          <a:p>
            <a:pPr marL="12700">
              <a:lnSpc>
                <a:spcPct val="100000"/>
              </a:lnSpc>
              <a:spcBef>
                <a:spcPts val="114"/>
              </a:spcBef>
            </a:pPr>
            <a:r>
              <a:rPr dirty="0" spc="-125"/>
              <a:t>Findings:</a:t>
            </a:r>
            <a:r>
              <a:rPr dirty="0" spc="-300"/>
              <a:t> </a:t>
            </a:r>
            <a:r>
              <a:rPr dirty="0" spc="-130"/>
              <a:t>Interactions</a:t>
            </a:r>
          </a:p>
        </p:txBody>
      </p:sp>
      <p:sp>
        <p:nvSpPr>
          <p:cNvPr id="6" name="object 6"/>
          <p:cNvSpPr txBox="1"/>
          <p:nvPr/>
        </p:nvSpPr>
        <p:spPr>
          <a:xfrm>
            <a:off x="887384" y="1688974"/>
            <a:ext cx="4738370" cy="2967355"/>
          </a:xfrm>
          <a:prstGeom prst="rect">
            <a:avLst/>
          </a:prstGeom>
        </p:spPr>
        <p:txBody>
          <a:bodyPr wrap="square" lIns="0" tIns="15240" rIns="0" bIns="0" rtlCol="0" vert="horz">
            <a:spAutoFit/>
          </a:bodyPr>
          <a:lstStyle/>
          <a:p>
            <a:pPr algn="just" marL="12700" marR="5080">
              <a:lnSpc>
                <a:spcPct val="100000"/>
              </a:lnSpc>
              <a:spcBef>
                <a:spcPts val="120"/>
              </a:spcBef>
            </a:pPr>
            <a:r>
              <a:rPr dirty="0" sz="1600" spc="10">
                <a:solidFill>
                  <a:srgbClr val="545454"/>
                </a:solidFill>
                <a:latin typeface="Arial"/>
                <a:cs typeface="Arial"/>
              </a:rPr>
              <a:t>The </a:t>
            </a:r>
            <a:r>
              <a:rPr dirty="0" sz="1600" spc="5">
                <a:solidFill>
                  <a:srgbClr val="545454"/>
                </a:solidFill>
                <a:latin typeface="Arial"/>
                <a:cs typeface="Arial"/>
              </a:rPr>
              <a:t>interaction </a:t>
            </a:r>
            <a:r>
              <a:rPr dirty="0" sz="1600" spc="10">
                <a:solidFill>
                  <a:srgbClr val="545454"/>
                </a:solidFill>
                <a:latin typeface="Arial"/>
                <a:cs typeface="Arial"/>
              </a:rPr>
              <a:t>between </a:t>
            </a:r>
            <a:r>
              <a:rPr dirty="0" sz="1600" spc="10" b="1">
                <a:solidFill>
                  <a:srgbClr val="545454"/>
                </a:solidFill>
                <a:latin typeface="Arial"/>
                <a:cs typeface="Arial"/>
              </a:rPr>
              <a:t>day </a:t>
            </a:r>
            <a:r>
              <a:rPr dirty="0" sz="1600" spc="5" b="1">
                <a:solidFill>
                  <a:srgbClr val="545454"/>
                </a:solidFill>
                <a:latin typeface="Arial"/>
                <a:cs typeface="Arial"/>
              </a:rPr>
              <a:t>of the </a:t>
            </a:r>
            <a:r>
              <a:rPr dirty="0" sz="1600" spc="10" b="1">
                <a:solidFill>
                  <a:srgbClr val="545454"/>
                </a:solidFill>
                <a:latin typeface="Arial"/>
                <a:cs typeface="Arial"/>
              </a:rPr>
              <a:t>week and  hour </a:t>
            </a:r>
            <a:r>
              <a:rPr dirty="0" sz="1600" spc="5" b="1">
                <a:solidFill>
                  <a:srgbClr val="545454"/>
                </a:solidFill>
                <a:latin typeface="Arial"/>
                <a:cs typeface="Arial"/>
              </a:rPr>
              <a:t>of the </a:t>
            </a:r>
            <a:r>
              <a:rPr dirty="0" sz="1600" spc="10" b="1">
                <a:solidFill>
                  <a:srgbClr val="545454"/>
                </a:solidFill>
                <a:latin typeface="Arial"/>
                <a:cs typeface="Arial"/>
              </a:rPr>
              <a:t>day </a:t>
            </a:r>
            <a:r>
              <a:rPr dirty="0" sz="1600" spc="5">
                <a:solidFill>
                  <a:srgbClr val="545454"/>
                </a:solidFill>
                <a:latin typeface="Arial"/>
                <a:cs typeface="Arial"/>
              </a:rPr>
              <a:t>is not the strongest interaction in  this </a:t>
            </a:r>
            <a:r>
              <a:rPr dirty="0" sz="1600" spc="10">
                <a:solidFill>
                  <a:srgbClr val="545454"/>
                </a:solidFill>
                <a:latin typeface="Arial"/>
                <a:cs typeface="Arial"/>
              </a:rPr>
              <a:t>model </a:t>
            </a:r>
            <a:r>
              <a:rPr dirty="0" sz="1600" spc="5">
                <a:solidFill>
                  <a:srgbClr val="545454"/>
                </a:solidFill>
                <a:latin typeface="Arial"/>
                <a:cs typeface="Arial"/>
              </a:rPr>
              <a:t>(see note </a:t>
            </a:r>
            <a:r>
              <a:rPr dirty="0" sz="1600" spc="10">
                <a:solidFill>
                  <a:srgbClr val="545454"/>
                </a:solidFill>
                <a:latin typeface="Arial"/>
                <a:cs typeface="Arial"/>
              </a:rPr>
              <a:t>on </a:t>
            </a:r>
            <a:r>
              <a:rPr dirty="0" sz="1600" spc="5">
                <a:solidFill>
                  <a:srgbClr val="545454"/>
                </a:solidFill>
                <a:latin typeface="Arial"/>
                <a:cs typeface="Arial"/>
              </a:rPr>
              <a:t>the side), but </a:t>
            </a:r>
            <a:r>
              <a:rPr dirty="0" sz="1600">
                <a:solidFill>
                  <a:srgbClr val="545454"/>
                </a:solidFill>
                <a:latin typeface="Arial"/>
                <a:cs typeface="Arial"/>
              </a:rPr>
              <a:t>it </a:t>
            </a:r>
            <a:r>
              <a:rPr dirty="0" sz="1600" spc="5">
                <a:solidFill>
                  <a:srgbClr val="545454"/>
                </a:solidFill>
                <a:latin typeface="Arial"/>
                <a:cs typeface="Arial"/>
              </a:rPr>
              <a:t>serves well  to describe the two­feature partial </a:t>
            </a:r>
            <a:r>
              <a:rPr dirty="0" sz="1600" spc="10">
                <a:solidFill>
                  <a:srgbClr val="545454"/>
                </a:solidFill>
                <a:latin typeface="Arial"/>
                <a:cs typeface="Arial"/>
              </a:rPr>
              <a:t>dependence  </a:t>
            </a:r>
            <a:r>
              <a:rPr dirty="0" sz="1600" spc="5">
                <a:solidFill>
                  <a:srgbClr val="545454"/>
                </a:solidFill>
                <a:latin typeface="Arial"/>
                <a:cs typeface="Arial"/>
              </a:rPr>
              <a:t>plots (for details, </a:t>
            </a:r>
            <a:r>
              <a:rPr dirty="0" sz="1600" spc="10">
                <a:solidFill>
                  <a:srgbClr val="545454"/>
                </a:solidFill>
                <a:latin typeface="Arial"/>
                <a:cs typeface="Arial"/>
              </a:rPr>
              <a:t>see </a:t>
            </a:r>
            <a:r>
              <a:rPr dirty="0" sz="1600" spc="5">
                <a:solidFill>
                  <a:srgbClr val="545454"/>
                </a:solidFill>
                <a:latin typeface="Arial"/>
                <a:cs typeface="Arial"/>
              </a:rPr>
              <a:t>figure caption). It is clearly  visible that during </a:t>
            </a:r>
            <a:r>
              <a:rPr dirty="0" sz="1600" spc="10">
                <a:solidFill>
                  <a:srgbClr val="545454"/>
                </a:solidFill>
                <a:latin typeface="Arial"/>
                <a:cs typeface="Arial"/>
              </a:rPr>
              <a:t>week days </a:t>
            </a:r>
            <a:r>
              <a:rPr dirty="0" sz="1600" spc="-30">
                <a:solidFill>
                  <a:srgbClr val="545454"/>
                </a:solidFill>
                <a:latin typeface="Arial"/>
                <a:cs typeface="Arial"/>
              </a:rPr>
              <a:t>(</a:t>
            </a:r>
            <a:r>
              <a:rPr dirty="0" sz="1400" spc="-30">
                <a:solidFill>
                  <a:srgbClr val="545454"/>
                </a:solidFill>
                <a:latin typeface="Arial"/>
                <a:cs typeface="Arial"/>
              </a:rPr>
              <a:t>0</a:t>
            </a:r>
            <a:r>
              <a:rPr dirty="0" sz="1600" spc="-30">
                <a:solidFill>
                  <a:srgbClr val="545454"/>
                </a:solidFill>
                <a:latin typeface="Arial"/>
                <a:cs typeface="Arial"/>
              </a:rPr>
              <a:t>­</a:t>
            </a:r>
            <a:r>
              <a:rPr dirty="0" sz="1400" spc="-30">
                <a:solidFill>
                  <a:srgbClr val="545454"/>
                </a:solidFill>
                <a:latin typeface="Arial"/>
                <a:cs typeface="Arial"/>
              </a:rPr>
              <a:t>4</a:t>
            </a:r>
            <a:r>
              <a:rPr dirty="0" sz="1600" spc="-30">
                <a:solidFill>
                  <a:srgbClr val="545454"/>
                </a:solidFill>
                <a:latin typeface="Arial"/>
                <a:cs typeface="Arial"/>
              </a:rPr>
              <a:t>), </a:t>
            </a:r>
            <a:r>
              <a:rPr dirty="0" sz="1600" spc="5">
                <a:solidFill>
                  <a:srgbClr val="545454"/>
                </a:solidFill>
                <a:latin typeface="Arial"/>
                <a:cs typeface="Arial"/>
              </a:rPr>
              <a:t>there are </a:t>
            </a:r>
            <a:r>
              <a:rPr dirty="0" sz="1600" spc="10">
                <a:solidFill>
                  <a:srgbClr val="545454"/>
                </a:solidFill>
                <a:latin typeface="Arial"/>
                <a:cs typeface="Arial"/>
              </a:rPr>
              <a:t>peaks  </a:t>
            </a:r>
            <a:r>
              <a:rPr dirty="0" sz="1600" spc="5">
                <a:solidFill>
                  <a:srgbClr val="545454"/>
                </a:solidFill>
                <a:latin typeface="Arial"/>
                <a:cs typeface="Arial"/>
              </a:rPr>
              <a:t>in the </a:t>
            </a:r>
            <a:r>
              <a:rPr dirty="0" sz="1600" spc="10">
                <a:solidFill>
                  <a:srgbClr val="545454"/>
                </a:solidFill>
                <a:latin typeface="Arial"/>
                <a:cs typeface="Arial"/>
              </a:rPr>
              <a:t>number </a:t>
            </a:r>
            <a:r>
              <a:rPr dirty="0" sz="1600" spc="5">
                <a:solidFill>
                  <a:srgbClr val="545454"/>
                </a:solidFill>
                <a:latin typeface="Arial"/>
                <a:cs typeface="Arial"/>
              </a:rPr>
              <a:t>of predicted hourly bike rides at </a:t>
            </a:r>
            <a:r>
              <a:rPr dirty="0" sz="1400" spc="-70">
                <a:solidFill>
                  <a:srgbClr val="545454"/>
                </a:solidFill>
                <a:latin typeface="Arial"/>
                <a:cs typeface="Arial"/>
              </a:rPr>
              <a:t>8  </a:t>
            </a:r>
            <a:r>
              <a:rPr dirty="0" sz="1600" spc="5">
                <a:solidFill>
                  <a:srgbClr val="545454"/>
                </a:solidFill>
                <a:latin typeface="Arial"/>
                <a:cs typeface="Arial"/>
              </a:rPr>
              <a:t>o’clock in the morning, </a:t>
            </a:r>
            <a:r>
              <a:rPr dirty="0" sz="1600" spc="10">
                <a:solidFill>
                  <a:srgbClr val="545454"/>
                </a:solidFill>
                <a:latin typeface="Arial"/>
                <a:cs typeface="Arial"/>
              </a:rPr>
              <a:t>as </a:t>
            </a:r>
            <a:r>
              <a:rPr dirty="0" sz="1600" spc="5">
                <a:solidFill>
                  <a:srgbClr val="545454"/>
                </a:solidFill>
                <a:latin typeface="Arial"/>
                <a:cs typeface="Arial"/>
              </a:rPr>
              <a:t>well </a:t>
            </a:r>
            <a:r>
              <a:rPr dirty="0" sz="1600" spc="10">
                <a:solidFill>
                  <a:srgbClr val="545454"/>
                </a:solidFill>
                <a:latin typeface="Arial"/>
                <a:cs typeface="Arial"/>
              </a:rPr>
              <a:t>as an even more  pronounced peak </a:t>
            </a:r>
            <a:r>
              <a:rPr dirty="0" sz="1600" spc="5">
                <a:solidFill>
                  <a:srgbClr val="545454"/>
                </a:solidFill>
                <a:latin typeface="Arial"/>
                <a:cs typeface="Arial"/>
              </a:rPr>
              <a:t>in the afternoon (higher predicted  </a:t>
            </a:r>
            <a:r>
              <a:rPr dirty="0" sz="1600" spc="10">
                <a:solidFill>
                  <a:srgbClr val="545454"/>
                </a:solidFill>
                <a:latin typeface="Arial"/>
                <a:cs typeface="Arial"/>
              </a:rPr>
              <a:t>numbers, as </a:t>
            </a:r>
            <a:r>
              <a:rPr dirty="0" sz="1600" spc="5">
                <a:solidFill>
                  <a:srgbClr val="545454"/>
                </a:solidFill>
                <a:latin typeface="Arial"/>
                <a:cs typeface="Arial"/>
              </a:rPr>
              <a:t>well </a:t>
            </a:r>
            <a:r>
              <a:rPr dirty="0" sz="1600" spc="10">
                <a:solidFill>
                  <a:srgbClr val="545454"/>
                </a:solidFill>
                <a:latin typeface="Arial"/>
                <a:cs typeface="Arial"/>
              </a:rPr>
              <a:t>as a </a:t>
            </a:r>
            <a:r>
              <a:rPr dirty="0" sz="1600" spc="5">
                <a:solidFill>
                  <a:srgbClr val="545454"/>
                </a:solidFill>
                <a:latin typeface="Arial"/>
                <a:cs typeface="Arial"/>
              </a:rPr>
              <a:t>broader peak). </a:t>
            </a:r>
            <a:r>
              <a:rPr dirty="0" sz="1600" spc="10">
                <a:solidFill>
                  <a:srgbClr val="545454"/>
                </a:solidFill>
                <a:latin typeface="Arial"/>
                <a:cs typeface="Arial"/>
              </a:rPr>
              <a:t>The number  </a:t>
            </a:r>
            <a:r>
              <a:rPr dirty="0" sz="1600" spc="5">
                <a:solidFill>
                  <a:srgbClr val="545454"/>
                </a:solidFill>
                <a:latin typeface="Arial"/>
                <a:cs typeface="Arial"/>
              </a:rPr>
              <a:t>or predicted bike rides is slightly lower </a:t>
            </a:r>
            <a:r>
              <a:rPr dirty="0" sz="1600" spc="10">
                <a:solidFill>
                  <a:srgbClr val="545454"/>
                </a:solidFill>
                <a:latin typeface="Arial"/>
                <a:cs typeface="Arial"/>
              </a:rPr>
              <a:t>on Monday  </a:t>
            </a:r>
            <a:r>
              <a:rPr dirty="0" sz="1600" spc="5">
                <a:solidFill>
                  <a:srgbClr val="545454"/>
                </a:solidFill>
                <a:latin typeface="Arial"/>
                <a:cs typeface="Arial"/>
              </a:rPr>
              <a:t>mornings.</a:t>
            </a:r>
            <a:endParaRPr sz="1600">
              <a:latin typeface="Arial"/>
              <a:cs typeface="Arial"/>
            </a:endParaRPr>
          </a:p>
        </p:txBody>
      </p:sp>
      <p:sp>
        <p:nvSpPr>
          <p:cNvPr id="7" name="object 7"/>
          <p:cNvSpPr txBox="1"/>
          <p:nvPr/>
        </p:nvSpPr>
        <p:spPr>
          <a:xfrm>
            <a:off x="887384" y="4837902"/>
            <a:ext cx="4737100" cy="1497330"/>
          </a:xfrm>
          <a:prstGeom prst="rect">
            <a:avLst/>
          </a:prstGeom>
        </p:spPr>
        <p:txBody>
          <a:bodyPr wrap="square" lIns="0" tIns="15240" rIns="0" bIns="0" rtlCol="0" vert="horz">
            <a:spAutoFit/>
          </a:bodyPr>
          <a:lstStyle/>
          <a:p>
            <a:pPr algn="just" marL="12700" marR="5080">
              <a:lnSpc>
                <a:spcPct val="100000"/>
              </a:lnSpc>
              <a:spcBef>
                <a:spcPts val="120"/>
              </a:spcBef>
            </a:pPr>
            <a:r>
              <a:rPr dirty="0" sz="1600" spc="5">
                <a:solidFill>
                  <a:srgbClr val="545454"/>
                </a:solidFill>
                <a:latin typeface="Arial"/>
                <a:cs typeface="Arial"/>
              </a:rPr>
              <a:t>During the </a:t>
            </a:r>
            <a:r>
              <a:rPr dirty="0" sz="1600" spc="10">
                <a:solidFill>
                  <a:srgbClr val="545454"/>
                </a:solidFill>
                <a:latin typeface="Arial"/>
                <a:cs typeface="Arial"/>
              </a:rPr>
              <a:t>weekend </a:t>
            </a:r>
            <a:r>
              <a:rPr dirty="0" sz="1600" spc="5">
                <a:solidFill>
                  <a:srgbClr val="545454"/>
                </a:solidFill>
                <a:latin typeface="Arial"/>
                <a:cs typeface="Arial"/>
              </a:rPr>
              <a:t>(days </a:t>
            </a:r>
            <a:r>
              <a:rPr dirty="0" sz="1400" spc="-70">
                <a:solidFill>
                  <a:srgbClr val="545454"/>
                </a:solidFill>
                <a:latin typeface="Arial"/>
                <a:cs typeface="Arial"/>
              </a:rPr>
              <a:t>5 </a:t>
            </a:r>
            <a:r>
              <a:rPr dirty="0" sz="1600" spc="10">
                <a:solidFill>
                  <a:srgbClr val="545454"/>
                </a:solidFill>
                <a:latin typeface="Arial"/>
                <a:cs typeface="Arial"/>
              </a:rPr>
              <a:t>and </a:t>
            </a:r>
            <a:r>
              <a:rPr dirty="0" sz="1400" spc="-25">
                <a:solidFill>
                  <a:srgbClr val="545454"/>
                </a:solidFill>
                <a:latin typeface="Arial"/>
                <a:cs typeface="Arial"/>
              </a:rPr>
              <a:t>6</a:t>
            </a:r>
            <a:r>
              <a:rPr dirty="0" sz="1600" spc="-25">
                <a:solidFill>
                  <a:srgbClr val="545454"/>
                </a:solidFill>
                <a:latin typeface="Arial"/>
                <a:cs typeface="Arial"/>
              </a:rPr>
              <a:t>), </a:t>
            </a:r>
            <a:r>
              <a:rPr dirty="0" sz="1600" spc="5">
                <a:solidFill>
                  <a:srgbClr val="545454"/>
                </a:solidFill>
                <a:latin typeface="Arial"/>
                <a:cs typeface="Arial"/>
              </a:rPr>
              <a:t>the distribution  is </a:t>
            </a:r>
            <a:r>
              <a:rPr dirty="0" sz="1600">
                <a:solidFill>
                  <a:srgbClr val="545454"/>
                </a:solidFill>
                <a:latin typeface="Arial"/>
                <a:cs typeface="Arial"/>
              </a:rPr>
              <a:t>different </a:t>
            </a:r>
            <a:r>
              <a:rPr dirty="0" sz="1600" spc="5">
                <a:solidFill>
                  <a:srgbClr val="545454"/>
                </a:solidFill>
                <a:latin typeface="Arial"/>
                <a:cs typeface="Arial"/>
              </a:rPr>
              <a:t>(i.e., there is </a:t>
            </a:r>
            <a:r>
              <a:rPr dirty="0" sz="1600" spc="10">
                <a:solidFill>
                  <a:srgbClr val="545454"/>
                </a:solidFill>
                <a:latin typeface="Arial"/>
                <a:cs typeface="Arial"/>
              </a:rPr>
              <a:t>an </a:t>
            </a:r>
            <a:r>
              <a:rPr dirty="0" sz="1600" spc="5">
                <a:solidFill>
                  <a:srgbClr val="545454"/>
                </a:solidFill>
                <a:latin typeface="Arial"/>
                <a:cs typeface="Arial"/>
              </a:rPr>
              <a:t>interaction </a:t>
            </a:r>
            <a:r>
              <a:rPr dirty="0" sz="1600" spc="10">
                <a:solidFill>
                  <a:srgbClr val="545454"/>
                </a:solidFill>
                <a:latin typeface="Arial"/>
                <a:cs typeface="Arial"/>
              </a:rPr>
              <a:t>between </a:t>
            </a:r>
            <a:r>
              <a:rPr dirty="0" sz="1600" spc="5">
                <a:solidFill>
                  <a:srgbClr val="545454"/>
                </a:solidFill>
                <a:latin typeface="Arial"/>
                <a:cs typeface="Arial"/>
              </a:rPr>
              <a:t>the  two features). </a:t>
            </a:r>
            <a:r>
              <a:rPr dirty="0" sz="1600" spc="10">
                <a:solidFill>
                  <a:srgbClr val="545454"/>
                </a:solidFill>
                <a:latin typeface="Arial"/>
                <a:cs typeface="Arial"/>
              </a:rPr>
              <a:t>There </a:t>
            </a:r>
            <a:r>
              <a:rPr dirty="0" sz="1600" spc="5">
                <a:solidFill>
                  <a:srgbClr val="545454"/>
                </a:solidFill>
                <a:latin typeface="Arial"/>
                <a:cs typeface="Arial"/>
              </a:rPr>
              <a:t>are </a:t>
            </a:r>
            <a:r>
              <a:rPr dirty="0" sz="1600" spc="10">
                <a:solidFill>
                  <a:srgbClr val="545454"/>
                </a:solidFill>
                <a:latin typeface="Arial"/>
                <a:cs typeface="Arial"/>
              </a:rPr>
              <a:t>by </a:t>
            </a:r>
            <a:r>
              <a:rPr dirty="0" sz="1600" spc="5">
                <a:solidFill>
                  <a:srgbClr val="545454"/>
                </a:solidFill>
                <a:latin typeface="Arial"/>
                <a:cs typeface="Arial"/>
              </a:rPr>
              <a:t>far fewer predicted bike  rides, also the </a:t>
            </a:r>
            <a:r>
              <a:rPr dirty="0" sz="1600" spc="10">
                <a:solidFill>
                  <a:srgbClr val="545454"/>
                </a:solidFill>
                <a:latin typeface="Arial"/>
                <a:cs typeface="Arial"/>
              </a:rPr>
              <a:t>peak </a:t>
            </a:r>
            <a:r>
              <a:rPr dirty="0" sz="1600" spc="5">
                <a:solidFill>
                  <a:srgbClr val="545454"/>
                </a:solidFill>
                <a:latin typeface="Arial"/>
                <a:cs typeface="Arial"/>
              </a:rPr>
              <a:t>is in the afternoon. </a:t>
            </a:r>
            <a:r>
              <a:rPr dirty="0" sz="1600" spc="-5">
                <a:solidFill>
                  <a:srgbClr val="545454"/>
                </a:solidFill>
                <a:latin typeface="Arial"/>
                <a:cs typeface="Arial"/>
              </a:rPr>
              <a:t>Additionally,  </a:t>
            </a:r>
            <a:r>
              <a:rPr dirty="0" sz="1600" spc="5">
                <a:solidFill>
                  <a:srgbClr val="545454"/>
                </a:solidFill>
                <a:latin typeface="Arial"/>
                <a:cs typeface="Arial"/>
              </a:rPr>
              <a:t>there are </a:t>
            </a:r>
            <a:r>
              <a:rPr dirty="0" sz="1600" spc="10">
                <a:solidFill>
                  <a:srgbClr val="545454"/>
                </a:solidFill>
                <a:latin typeface="Arial"/>
                <a:cs typeface="Arial"/>
              </a:rPr>
              <a:t>more </a:t>
            </a:r>
            <a:r>
              <a:rPr dirty="0" sz="1600" spc="5">
                <a:solidFill>
                  <a:srgbClr val="545454"/>
                </a:solidFill>
                <a:latin typeface="Arial"/>
                <a:cs typeface="Arial"/>
              </a:rPr>
              <a:t>bike rides during the night, </a:t>
            </a:r>
            <a:r>
              <a:rPr dirty="0" sz="1600" spc="10">
                <a:solidFill>
                  <a:srgbClr val="545454"/>
                </a:solidFill>
                <a:latin typeface="Arial"/>
                <a:cs typeface="Arial"/>
              </a:rPr>
              <a:t>as  compared </a:t>
            </a:r>
            <a:r>
              <a:rPr dirty="0" sz="1600" spc="5">
                <a:solidFill>
                  <a:srgbClr val="545454"/>
                </a:solidFill>
                <a:latin typeface="Arial"/>
                <a:cs typeface="Arial"/>
              </a:rPr>
              <a:t>to</a:t>
            </a:r>
            <a:r>
              <a:rPr dirty="0" sz="1600" spc="-5">
                <a:solidFill>
                  <a:srgbClr val="545454"/>
                </a:solidFill>
                <a:latin typeface="Arial"/>
                <a:cs typeface="Arial"/>
              </a:rPr>
              <a:t> </a:t>
            </a:r>
            <a:r>
              <a:rPr dirty="0" sz="1600" spc="10">
                <a:solidFill>
                  <a:srgbClr val="545454"/>
                </a:solidFill>
                <a:latin typeface="Arial"/>
                <a:cs typeface="Arial"/>
              </a:rPr>
              <a:t>weekdays.</a:t>
            </a:r>
            <a:endParaRPr sz="16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89407" y="1313245"/>
            <a:ext cx="3820454" cy="3588792"/>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5972860" y="1313245"/>
            <a:ext cx="3820454" cy="3588792"/>
          </a:xfrm>
          <a:prstGeom prst="rect">
            <a:avLst/>
          </a:prstGeom>
          <a:blipFill>
            <a:blip r:embed="rId3" cstate="print"/>
            <a:stretch>
              <a:fillRect/>
            </a:stretch>
          </a:blipFill>
        </p:spPr>
        <p:txBody>
          <a:bodyPr wrap="square" lIns="0" tIns="0" rIns="0" bIns="0" rtlCol="0"/>
          <a:lstStyle/>
          <a:p/>
        </p:txBody>
      </p:sp>
      <p:sp>
        <p:nvSpPr>
          <p:cNvPr id="4" name="object 4"/>
          <p:cNvSpPr txBox="1">
            <a:spLocks noGrp="1"/>
          </p:cNvSpPr>
          <p:nvPr>
            <p:ph type="title"/>
          </p:nvPr>
        </p:nvSpPr>
        <p:spPr>
          <a:xfrm>
            <a:off x="887384" y="733162"/>
            <a:ext cx="3909695" cy="515620"/>
          </a:xfrm>
          <a:prstGeom prst="rect"/>
        </p:spPr>
        <p:txBody>
          <a:bodyPr wrap="square" lIns="0" tIns="14604" rIns="0" bIns="0" rtlCol="0" vert="horz">
            <a:spAutoFit/>
          </a:bodyPr>
          <a:lstStyle/>
          <a:p>
            <a:pPr marL="12700">
              <a:lnSpc>
                <a:spcPct val="100000"/>
              </a:lnSpc>
              <a:spcBef>
                <a:spcPts val="114"/>
              </a:spcBef>
            </a:pPr>
            <a:r>
              <a:rPr dirty="0" spc="-125"/>
              <a:t>Findings:</a:t>
            </a:r>
            <a:r>
              <a:rPr dirty="0" spc="-300"/>
              <a:t> </a:t>
            </a:r>
            <a:r>
              <a:rPr dirty="0" spc="-130"/>
              <a:t>Interactions</a:t>
            </a:r>
          </a:p>
        </p:txBody>
      </p:sp>
      <p:sp>
        <p:nvSpPr>
          <p:cNvPr id="5" name="object 5"/>
          <p:cNvSpPr/>
          <p:nvPr/>
        </p:nvSpPr>
        <p:spPr>
          <a:xfrm>
            <a:off x="1226773" y="2451874"/>
            <a:ext cx="9525" cy="64135"/>
          </a:xfrm>
          <a:custGeom>
            <a:avLst/>
            <a:gdLst/>
            <a:ahLst/>
            <a:cxnLst/>
            <a:rect l="l" t="t" r="r" b="b"/>
            <a:pathLst>
              <a:path w="9525" h="64135">
                <a:moveTo>
                  <a:pt x="0" y="63523"/>
                </a:moveTo>
                <a:lnTo>
                  <a:pt x="0" y="0"/>
                </a:lnTo>
                <a:lnTo>
                  <a:pt x="9074" y="0"/>
                </a:lnTo>
                <a:lnTo>
                  <a:pt x="9074" y="63523"/>
                </a:lnTo>
                <a:lnTo>
                  <a:pt x="0" y="63523"/>
                </a:lnTo>
                <a:close/>
              </a:path>
            </a:pathLst>
          </a:custGeom>
          <a:solidFill>
            <a:srgbClr val="2A7BDF">
              <a:alpha val="50195"/>
            </a:srgbClr>
          </a:solidFill>
        </p:spPr>
        <p:txBody>
          <a:bodyPr wrap="square" lIns="0" tIns="0" rIns="0" bIns="0" rtlCol="0"/>
          <a:lstStyle/>
          <a:p/>
        </p:txBody>
      </p:sp>
      <p:sp>
        <p:nvSpPr>
          <p:cNvPr id="6" name="object 6"/>
          <p:cNvSpPr/>
          <p:nvPr/>
        </p:nvSpPr>
        <p:spPr>
          <a:xfrm>
            <a:off x="1226773" y="2361127"/>
            <a:ext cx="9525" cy="64135"/>
          </a:xfrm>
          <a:custGeom>
            <a:avLst/>
            <a:gdLst/>
            <a:ahLst/>
            <a:cxnLst/>
            <a:rect l="l" t="t" r="r" b="b"/>
            <a:pathLst>
              <a:path w="9525" h="64135">
                <a:moveTo>
                  <a:pt x="0" y="63523"/>
                </a:moveTo>
                <a:lnTo>
                  <a:pt x="0" y="0"/>
                </a:lnTo>
                <a:lnTo>
                  <a:pt x="9074" y="0"/>
                </a:lnTo>
                <a:lnTo>
                  <a:pt x="9074" y="63523"/>
                </a:lnTo>
                <a:lnTo>
                  <a:pt x="0" y="63523"/>
                </a:lnTo>
                <a:close/>
              </a:path>
            </a:pathLst>
          </a:custGeom>
          <a:solidFill>
            <a:srgbClr val="2A7BDF">
              <a:alpha val="50195"/>
            </a:srgbClr>
          </a:solidFill>
        </p:spPr>
        <p:txBody>
          <a:bodyPr wrap="square" lIns="0" tIns="0" rIns="0" bIns="0" rtlCol="0"/>
          <a:lstStyle/>
          <a:p/>
        </p:txBody>
      </p:sp>
      <p:sp>
        <p:nvSpPr>
          <p:cNvPr id="7" name="object 7"/>
          <p:cNvSpPr txBox="1"/>
          <p:nvPr/>
        </p:nvSpPr>
        <p:spPr>
          <a:xfrm>
            <a:off x="1088268" y="1841556"/>
            <a:ext cx="528320" cy="3018790"/>
          </a:xfrm>
          <a:prstGeom prst="rect">
            <a:avLst/>
          </a:prstGeom>
        </p:spPr>
        <p:txBody>
          <a:bodyPr wrap="square" lIns="0" tIns="9525" rIns="0" bIns="0" rtlCol="0" vert="vert270">
            <a:spAutoFit/>
          </a:bodyPr>
          <a:lstStyle/>
          <a:p>
            <a:pPr algn="just" marL="12700" marR="5080">
              <a:lnSpc>
                <a:spcPts val="1000"/>
              </a:lnSpc>
              <a:spcBef>
                <a:spcPts val="75"/>
              </a:spcBef>
            </a:pPr>
            <a:r>
              <a:rPr dirty="0" sz="850" b="1">
                <a:solidFill>
                  <a:srgbClr val="545454"/>
                </a:solidFill>
                <a:latin typeface="Arial"/>
                <a:cs typeface="Arial"/>
              </a:rPr>
              <a:t>Figure</a:t>
            </a:r>
            <a:r>
              <a:rPr dirty="0" sz="850">
                <a:solidFill>
                  <a:srgbClr val="545454"/>
                </a:solidFill>
                <a:latin typeface="Arial"/>
                <a:cs typeface="Arial"/>
              </a:rPr>
              <a:t>: Partial dependence plots (PDPs) </a:t>
            </a:r>
            <a:r>
              <a:rPr dirty="0" sz="850" spc="-5">
                <a:solidFill>
                  <a:srgbClr val="545454"/>
                </a:solidFill>
                <a:latin typeface="Arial"/>
                <a:cs typeface="Arial"/>
              </a:rPr>
              <a:t>[</a:t>
            </a:r>
            <a:r>
              <a:rPr dirty="0" sz="850" spc="-5">
                <a:solidFill>
                  <a:srgbClr val="1A4D8A"/>
                </a:solidFill>
                <a:latin typeface="Arial"/>
                <a:cs typeface="Arial"/>
              </a:rPr>
              <a:t>1</a:t>
            </a:r>
            <a:r>
              <a:rPr dirty="0" sz="850" spc="-5">
                <a:solidFill>
                  <a:srgbClr val="545454"/>
                </a:solidFill>
                <a:latin typeface="Arial"/>
                <a:cs typeface="Arial"/>
              </a:rPr>
              <a:t>,</a:t>
            </a:r>
            <a:r>
              <a:rPr dirty="0" sz="850" spc="-5">
                <a:solidFill>
                  <a:srgbClr val="1A4D8A"/>
                </a:solidFill>
                <a:latin typeface="Arial"/>
                <a:cs typeface="Arial"/>
              </a:rPr>
              <a:t>2</a:t>
            </a:r>
            <a:r>
              <a:rPr dirty="0" sz="850" spc="-5">
                <a:solidFill>
                  <a:srgbClr val="545454"/>
                </a:solidFill>
                <a:latin typeface="Arial"/>
                <a:cs typeface="Arial"/>
              </a:rPr>
              <a:t>] </a:t>
            </a:r>
            <a:r>
              <a:rPr dirty="0" sz="850">
                <a:solidFill>
                  <a:srgbClr val="545454"/>
                </a:solidFill>
                <a:latin typeface="Arial"/>
                <a:cs typeface="Arial"/>
              </a:rPr>
              <a:t>for two  features. The number of predicted hourly bike rides is coded  as the color in the plot. For a more detailed explanation, see  first occurence of this plot type on the previous</a:t>
            </a:r>
            <a:r>
              <a:rPr dirty="0" sz="850" spc="20">
                <a:solidFill>
                  <a:srgbClr val="545454"/>
                </a:solidFill>
                <a:latin typeface="Arial"/>
                <a:cs typeface="Arial"/>
              </a:rPr>
              <a:t> </a:t>
            </a:r>
            <a:r>
              <a:rPr dirty="0" sz="850">
                <a:solidFill>
                  <a:srgbClr val="545454"/>
                </a:solidFill>
                <a:latin typeface="Arial"/>
                <a:cs typeface="Arial"/>
              </a:rPr>
              <a:t>page.</a:t>
            </a:r>
            <a:endParaRPr sz="850">
              <a:latin typeface="Arial"/>
              <a:cs typeface="Arial"/>
            </a:endParaRPr>
          </a:p>
        </p:txBody>
      </p:sp>
      <p:sp>
        <p:nvSpPr>
          <p:cNvPr id="9" name="object 9"/>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8" name="object 8"/>
          <p:cNvSpPr txBox="1"/>
          <p:nvPr/>
        </p:nvSpPr>
        <p:spPr>
          <a:xfrm>
            <a:off x="887384" y="5083038"/>
            <a:ext cx="8916670" cy="1252855"/>
          </a:xfrm>
          <a:prstGeom prst="rect">
            <a:avLst/>
          </a:prstGeom>
        </p:spPr>
        <p:txBody>
          <a:bodyPr wrap="square" lIns="0" tIns="15240" rIns="0" bIns="0" rtlCol="0" vert="horz">
            <a:spAutoFit/>
          </a:bodyPr>
          <a:lstStyle/>
          <a:p>
            <a:pPr algn="just" marL="12700" marR="5080">
              <a:lnSpc>
                <a:spcPct val="100000"/>
              </a:lnSpc>
              <a:spcBef>
                <a:spcPts val="120"/>
              </a:spcBef>
            </a:pPr>
            <a:r>
              <a:rPr dirty="0" sz="1600" spc="10">
                <a:solidFill>
                  <a:srgbClr val="545454"/>
                </a:solidFill>
                <a:latin typeface="Arial"/>
                <a:cs typeface="Arial"/>
              </a:rPr>
              <a:t>The </a:t>
            </a:r>
            <a:r>
              <a:rPr dirty="0" sz="1600" spc="5">
                <a:solidFill>
                  <a:srgbClr val="545454"/>
                </a:solidFill>
                <a:latin typeface="Arial"/>
                <a:cs typeface="Arial"/>
              </a:rPr>
              <a:t>interaction </a:t>
            </a:r>
            <a:r>
              <a:rPr dirty="0" sz="1600" spc="10">
                <a:solidFill>
                  <a:srgbClr val="545454"/>
                </a:solidFill>
                <a:latin typeface="Arial"/>
                <a:cs typeface="Arial"/>
              </a:rPr>
              <a:t>between </a:t>
            </a:r>
            <a:r>
              <a:rPr dirty="0" sz="1600" spc="10" b="1">
                <a:solidFill>
                  <a:srgbClr val="545454"/>
                </a:solidFill>
                <a:latin typeface="Arial"/>
                <a:cs typeface="Arial"/>
              </a:rPr>
              <a:t>temperature and hour </a:t>
            </a:r>
            <a:r>
              <a:rPr dirty="0" sz="1600" spc="5" b="1">
                <a:solidFill>
                  <a:srgbClr val="545454"/>
                </a:solidFill>
                <a:latin typeface="Arial"/>
                <a:cs typeface="Arial"/>
              </a:rPr>
              <a:t>of the </a:t>
            </a:r>
            <a:r>
              <a:rPr dirty="0" sz="1600" spc="10" b="1">
                <a:solidFill>
                  <a:srgbClr val="545454"/>
                </a:solidFill>
                <a:latin typeface="Arial"/>
                <a:cs typeface="Arial"/>
              </a:rPr>
              <a:t>day </a:t>
            </a:r>
            <a:r>
              <a:rPr dirty="0" sz="1600" spc="5">
                <a:solidFill>
                  <a:srgbClr val="545454"/>
                </a:solidFill>
                <a:latin typeface="Arial"/>
                <a:cs typeface="Arial"/>
              </a:rPr>
              <a:t>is the strongest </a:t>
            </a:r>
            <a:r>
              <a:rPr dirty="0" sz="1600" spc="10">
                <a:solidFill>
                  <a:srgbClr val="545454"/>
                </a:solidFill>
                <a:latin typeface="Arial"/>
                <a:cs typeface="Arial"/>
              </a:rPr>
              <a:t>two­way </a:t>
            </a:r>
            <a:r>
              <a:rPr dirty="0" sz="1600" spc="5">
                <a:solidFill>
                  <a:srgbClr val="545454"/>
                </a:solidFill>
                <a:latin typeface="Arial"/>
                <a:cs typeface="Arial"/>
              </a:rPr>
              <a:t>interaction.  </a:t>
            </a:r>
            <a:r>
              <a:rPr dirty="0" sz="1600" spc="10">
                <a:solidFill>
                  <a:srgbClr val="545454"/>
                </a:solidFill>
                <a:latin typeface="Arial"/>
                <a:cs typeface="Arial"/>
              </a:rPr>
              <a:t>The </a:t>
            </a:r>
            <a:r>
              <a:rPr dirty="0" sz="1600" spc="5">
                <a:solidFill>
                  <a:srgbClr val="545454"/>
                </a:solidFill>
                <a:latin typeface="Arial"/>
                <a:cs typeface="Arial"/>
              </a:rPr>
              <a:t>plot </a:t>
            </a:r>
            <a:r>
              <a:rPr dirty="0" sz="1600" spc="10">
                <a:solidFill>
                  <a:srgbClr val="545454"/>
                </a:solidFill>
                <a:latin typeface="Arial"/>
                <a:cs typeface="Arial"/>
              </a:rPr>
              <a:t>shows </a:t>
            </a:r>
            <a:r>
              <a:rPr dirty="0" sz="1600" spc="5">
                <a:solidFill>
                  <a:srgbClr val="545454"/>
                </a:solidFill>
                <a:latin typeface="Arial"/>
                <a:cs typeface="Arial"/>
              </a:rPr>
              <a:t>that the </a:t>
            </a:r>
            <a:r>
              <a:rPr dirty="0" sz="1600" spc="10">
                <a:solidFill>
                  <a:srgbClr val="545454"/>
                </a:solidFill>
                <a:latin typeface="Arial"/>
                <a:cs typeface="Arial"/>
              </a:rPr>
              <a:t>main </a:t>
            </a:r>
            <a:r>
              <a:rPr dirty="0" sz="1600">
                <a:solidFill>
                  <a:srgbClr val="545454"/>
                </a:solidFill>
                <a:latin typeface="Arial"/>
                <a:cs typeface="Arial"/>
              </a:rPr>
              <a:t>effect </a:t>
            </a:r>
            <a:r>
              <a:rPr dirty="0" sz="1600" spc="5">
                <a:solidFill>
                  <a:srgbClr val="545454"/>
                </a:solidFill>
                <a:latin typeface="Arial"/>
                <a:cs typeface="Arial"/>
              </a:rPr>
              <a:t>(peaks at rush hour) is only valid for temperatures </a:t>
            </a:r>
            <a:r>
              <a:rPr dirty="0" sz="1600" spc="10">
                <a:solidFill>
                  <a:srgbClr val="545454"/>
                </a:solidFill>
                <a:latin typeface="Arial"/>
                <a:cs typeface="Arial"/>
              </a:rPr>
              <a:t>above  </a:t>
            </a:r>
            <a:r>
              <a:rPr dirty="0" sz="1600" spc="5">
                <a:solidFill>
                  <a:srgbClr val="545454"/>
                </a:solidFill>
                <a:latin typeface="Arial"/>
                <a:cs typeface="Arial"/>
              </a:rPr>
              <a:t>approx. </a:t>
            </a:r>
            <a:r>
              <a:rPr dirty="0" sz="1400" spc="70">
                <a:solidFill>
                  <a:srgbClr val="545454"/>
                </a:solidFill>
                <a:latin typeface="Arial"/>
                <a:cs typeface="Arial"/>
              </a:rPr>
              <a:t>0°</a:t>
            </a:r>
            <a:r>
              <a:rPr dirty="0" sz="1300" spc="70">
                <a:solidFill>
                  <a:srgbClr val="545454"/>
                </a:solidFill>
                <a:latin typeface="Verdana"/>
                <a:cs typeface="Verdana"/>
              </a:rPr>
              <a:t>C</a:t>
            </a:r>
            <a:r>
              <a:rPr dirty="0" sz="1600" spc="70">
                <a:solidFill>
                  <a:srgbClr val="545454"/>
                </a:solidFill>
                <a:latin typeface="Arial"/>
                <a:cs typeface="Arial"/>
              </a:rPr>
              <a:t>. </a:t>
            </a:r>
            <a:r>
              <a:rPr dirty="0" sz="1600" spc="5">
                <a:solidFill>
                  <a:srgbClr val="545454"/>
                </a:solidFill>
                <a:latin typeface="Arial"/>
                <a:cs typeface="Arial"/>
              </a:rPr>
              <a:t>This also applies for the interaction </a:t>
            </a:r>
            <a:r>
              <a:rPr dirty="0" sz="1600" spc="10">
                <a:solidFill>
                  <a:srgbClr val="545454"/>
                </a:solidFill>
                <a:latin typeface="Arial"/>
                <a:cs typeface="Arial"/>
              </a:rPr>
              <a:t>between </a:t>
            </a:r>
            <a:r>
              <a:rPr dirty="0" sz="1600" spc="10" b="1">
                <a:solidFill>
                  <a:srgbClr val="545454"/>
                </a:solidFill>
                <a:latin typeface="Arial"/>
                <a:cs typeface="Arial"/>
              </a:rPr>
              <a:t>temperature and </a:t>
            </a:r>
            <a:r>
              <a:rPr dirty="0" sz="1600" spc="5" b="1">
                <a:solidFill>
                  <a:srgbClr val="545454"/>
                </a:solidFill>
                <a:latin typeface="Arial"/>
                <a:cs typeface="Arial"/>
              </a:rPr>
              <a:t>relative humidity</a:t>
            </a:r>
            <a:r>
              <a:rPr dirty="0" sz="1600" spc="5">
                <a:solidFill>
                  <a:srgbClr val="545454"/>
                </a:solidFill>
                <a:latin typeface="Arial"/>
                <a:cs typeface="Arial"/>
              </a:rPr>
              <a:t>:  </a:t>
            </a:r>
            <a:r>
              <a:rPr dirty="0" sz="1600" spc="10">
                <a:solidFill>
                  <a:srgbClr val="545454"/>
                </a:solidFill>
                <a:latin typeface="Arial"/>
                <a:cs typeface="Arial"/>
              </a:rPr>
              <a:t>The number </a:t>
            </a:r>
            <a:r>
              <a:rPr dirty="0" sz="1600" spc="5">
                <a:solidFill>
                  <a:srgbClr val="545454"/>
                </a:solidFill>
                <a:latin typeface="Arial"/>
                <a:cs typeface="Arial"/>
              </a:rPr>
              <a:t>of predicted bike rides drops with increasing relative humidity only for temperatures  </a:t>
            </a:r>
            <a:r>
              <a:rPr dirty="0" sz="1600" spc="10">
                <a:solidFill>
                  <a:srgbClr val="545454"/>
                </a:solidFill>
                <a:latin typeface="Arial"/>
                <a:cs typeface="Arial"/>
              </a:rPr>
              <a:t>above </a:t>
            </a:r>
            <a:r>
              <a:rPr dirty="0" sz="1400" spc="70">
                <a:solidFill>
                  <a:srgbClr val="545454"/>
                </a:solidFill>
                <a:latin typeface="Arial"/>
                <a:cs typeface="Arial"/>
              </a:rPr>
              <a:t>0°</a:t>
            </a:r>
            <a:r>
              <a:rPr dirty="0" sz="1300" spc="70">
                <a:solidFill>
                  <a:srgbClr val="545454"/>
                </a:solidFill>
                <a:latin typeface="Verdana"/>
                <a:cs typeface="Verdana"/>
              </a:rPr>
              <a:t>C</a:t>
            </a:r>
            <a:r>
              <a:rPr dirty="0" sz="1600" spc="70">
                <a:solidFill>
                  <a:srgbClr val="545454"/>
                </a:solidFill>
                <a:latin typeface="Arial"/>
                <a:cs typeface="Arial"/>
              </a:rPr>
              <a:t>. </a:t>
            </a:r>
            <a:r>
              <a:rPr dirty="0" sz="1600" spc="5">
                <a:solidFill>
                  <a:srgbClr val="545454"/>
                </a:solidFill>
                <a:latin typeface="Arial"/>
                <a:cs typeface="Arial"/>
              </a:rPr>
              <a:t>For lower temperatures, there are hardly </a:t>
            </a:r>
            <a:r>
              <a:rPr dirty="0" sz="1600" spc="10">
                <a:solidFill>
                  <a:srgbClr val="545454"/>
                </a:solidFill>
                <a:latin typeface="Arial"/>
                <a:cs typeface="Arial"/>
              </a:rPr>
              <a:t>any </a:t>
            </a:r>
            <a:r>
              <a:rPr dirty="0" sz="1600" spc="5">
                <a:solidFill>
                  <a:srgbClr val="545454"/>
                </a:solidFill>
                <a:latin typeface="Arial"/>
                <a:cs typeface="Arial"/>
              </a:rPr>
              <a:t>rides at</a:t>
            </a:r>
            <a:r>
              <a:rPr dirty="0" sz="1600" spc="-60">
                <a:solidFill>
                  <a:srgbClr val="545454"/>
                </a:solidFill>
                <a:latin typeface="Arial"/>
                <a:cs typeface="Arial"/>
              </a:rPr>
              <a:t> </a:t>
            </a:r>
            <a:r>
              <a:rPr dirty="0" sz="1600" spc="5">
                <a:solidFill>
                  <a:srgbClr val="545454"/>
                </a:solidFill>
                <a:latin typeface="Arial"/>
                <a:cs typeface="Arial"/>
              </a:rPr>
              <a:t>all.</a:t>
            </a:r>
            <a:endParaRPr sz="16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972860" y="1313245"/>
            <a:ext cx="3820454" cy="358879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5956322" y="4952720"/>
            <a:ext cx="3846195" cy="537210"/>
          </a:xfrm>
          <a:prstGeom prst="rect">
            <a:avLst/>
          </a:prstGeom>
        </p:spPr>
        <p:txBody>
          <a:bodyPr wrap="square" lIns="0" tIns="19685" rIns="0" bIns="0" rtlCol="0" vert="horz">
            <a:spAutoFit/>
          </a:bodyPr>
          <a:lstStyle/>
          <a:p>
            <a:pPr algn="just" marL="12700" marR="5080">
              <a:lnSpc>
                <a:spcPts val="1000"/>
              </a:lnSpc>
              <a:spcBef>
                <a:spcPts val="155"/>
              </a:spcBef>
            </a:pPr>
            <a:r>
              <a:rPr dirty="0" sz="850" b="1">
                <a:solidFill>
                  <a:srgbClr val="545454"/>
                </a:solidFill>
                <a:latin typeface="Arial"/>
                <a:cs typeface="Arial"/>
              </a:rPr>
              <a:t>Figure</a:t>
            </a:r>
            <a:r>
              <a:rPr dirty="0" sz="850">
                <a:solidFill>
                  <a:srgbClr val="545454"/>
                </a:solidFill>
                <a:latin typeface="Arial"/>
                <a:cs typeface="Arial"/>
              </a:rPr>
              <a:t>: Partial dependence plots (PDPs) </a:t>
            </a:r>
            <a:r>
              <a:rPr dirty="0" sz="850" spc="-229">
                <a:solidFill>
                  <a:srgbClr val="545454"/>
                </a:solidFill>
                <a:latin typeface="Arial"/>
                <a:cs typeface="Arial"/>
              </a:rPr>
              <a:t>[</a:t>
            </a:r>
            <a:r>
              <a:rPr dirty="0" sz="850" spc="-229">
                <a:solidFill>
                  <a:srgbClr val="1A4D8A"/>
                </a:solidFill>
                <a:latin typeface="Arial"/>
                <a:cs typeface="Arial"/>
              </a:rPr>
              <a:t>1</a:t>
            </a:r>
            <a:r>
              <a:rPr dirty="0" u="sng" sz="850" spc="-229">
                <a:solidFill>
                  <a:srgbClr val="545454"/>
                </a:solidFill>
                <a:uFill>
                  <a:solidFill>
                    <a:srgbClr val="2A7BDF"/>
                  </a:solidFill>
                </a:uFill>
                <a:latin typeface="Arial"/>
                <a:cs typeface="Arial"/>
              </a:rPr>
              <a:t> </a:t>
            </a:r>
            <a:r>
              <a:rPr dirty="0" sz="850" spc="-5">
                <a:solidFill>
                  <a:srgbClr val="545454"/>
                </a:solidFill>
                <a:latin typeface="Arial"/>
                <a:cs typeface="Arial"/>
              </a:rPr>
              <a:t>,</a:t>
            </a:r>
            <a:r>
              <a:rPr dirty="0" sz="850" spc="-5">
                <a:solidFill>
                  <a:srgbClr val="1A4D8A"/>
                </a:solidFill>
                <a:latin typeface="Arial"/>
                <a:cs typeface="Arial"/>
              </a:rPr>
              <a:t>2</a:t>
            </a:r>
            <a:r>
              <a:rPr dirty="0" sz="850" spc="-5">
                <a:solidFill>
                  <a:srgbClr val="545454"/>
                </a:solidFill>
                <a:latin typeface="Arial"/>
                <a:cs typeface="Arial"/>
              </a:rPr>
              <a:t>] </a:t>
            </a:r>
            <a:r>
              <a:rPr dirty="0" sz="850">
                <a:solidFill>
                  <a:srgbClr val="545454"/>
                </a:solidFill>
                <a:latin typeface="Arial"/>
                <a:cs typeface="Arial"/>
              </a:rPr>
              <a:t>for atmospheric pressure and  hourh of the </a:t>
            </a:r>
            <a:r>
              <a:rPr dirty="0" sz="850" spc="-15">
                <a:solidFill>
                  <a:srgbClr val="545454"/>
                </a:solidFill>
                <a:latin typeface="Arial"/>
                <a:cs typeface="Arial"/>
              </a:rPr>
              <a:t>day. </a:t>
            </a:r>
            <a:r>
              <a:rPr dirty="0" sz="850">
                <a:solidFill>
                  <a:srgbClr val="545454"/>
                </a:solidFill>
                <a:latin typeface="Arial"/>
                <a:cs typeface="Arial"/>
              </a:rPr>
              <a:t>The number of predicted hourly bike rides is coded as the  color in the plot. For a more detailed explanation, see first occurence of this  plot type on one of the previous pages.</a:t>
            </a:r>
            <a:endParaRPr sz="850">
              <a:latin typeface="Arial"/>
              <a:cs typeface="Arial"/>
            </a:endParaRPr>
          </a:p>
        </p:txBody>
      </p:sp>
      <p:sp>
        <p:nvSpPr>
          <p:cNvPr id="4" name="object 4"/>
          <p:cNvSpPr txBox="1">
            <a:spLocks noGrp="1"/>
          </p:cNvSpPr>
          <p:nvPr>
            <p:ph type="title"/>
          </p:nvPr>
        </p:nvSpPr>
        <p:spPr>
          <a:xfrm>
            <a:off x="887384" y="732975"/>
            <a:ext cx="3909695" cy="515620"/>
          </a:xfrm>
          <a:prstGeom prst="rect"/>
        </p:spPr>
        <p:txBody>
          <a:bodyPr wrap="square" lIns="0" tIns="14604" rIns="0" bIns="0" rtlCol="0" vert="horz">
            <a:spAutoFit/>
          </a:bodyPr>
          <a:lstStyle/>
          <a:p>
            <a:pPr marL="12700">
              <a:lnSpc>
                <a:spcPct val="100000"/>
              </a:lnSpc>
              <a:spcBef>
                <a:spcPts val="114"/>
              </a:spcBef>
            </a:pPr>
            <a:r>
              <a:rPr dirty="0" spc="-125"/>
              <a:t>Findings:</a:t>
            </a:r>
            <a:r>
              <a:rPr dirty="0" spc="-300"/>
              <a:t> </a:t>
            </a:r>
            <a:r>
              <a:rPr dirty="0" spc="-130"/>
              <a:t>Interactions</a:t>
            </a:r>
          </a:p>
        </p:txBody>
      </p:sp>
      <p:sp>
        <p:nvSpPr>
          <p:cNvPr id="5" name="object 5"/>
          <p:cNvSpPr/>
          <p:nvPr/>
        </p:nvSpPr>
        <p:spPr>
          <a:xfrm>
            <a:off x="900083" y="4661507"/>
            <a:ext cx="4000606" cy="2053391"/>
          </a:xfrm>
          <a:prstGeom prst="rect">
            <a:avLst/>
          </a:prstGeom>
          <a:blipFill>
            <a:blip r:embed="rId3" cstate="print"/>
            <a:stretch>
              <a:fillRect/>
            </a:stretch>
          </a:blipFill>
        </p:spPr>
        <p:txBody>
          <a:bodyPr wrap="square" lIns="0" tIns="0" rIns="0" bIns="0" rtlCol="0"/>
          <a:lstStyle/>
          <a:p/>
        </p:txBody>
      </p:sp>
      <p:sp>
        <p:nvSpPr>
          <p:cNvPr id="6" name="object 6"/>
          <p:cNvSpPr txBox="1"/>
          <p:nvPr/>
        </p:nvSpPr>
        <p:spPr>
          <a:xfrm>
            <a:off x="5019386" y="4699608"/>
            <a:ext cx="528320" cy="2004695"/>
          </a:xfrm>
          <a:prstGeom prst="rect">
            <a:avLst/>
          </a:prstGeom>
        </p:spPr>
        <p:txBody>
          <a:bodyPr wrap="square" lIns="0" tIns="9525" rIns="0" bIns="0" rtlCol="0" vert="vert270">
            <a:spAutoFit/>
          </a:bodyPr>
          <a:lstStyle/>
          <a:p>
            <a:pPr algn="just" marL="12700" marR="5080">
              <a:lnSpc>
                <a:spcPts val="1000"/>
              </a:lnSpc>
              <a:spcBef>
                <a:spcPts val="75"/>
              </a:spcBef>
            </a:pPr>
            <a:r>
              <a:rPr dirty="0" sz="850" b="1">
                <a:solidFill>
                  <a:srgbClr val="545454"/>
                </a:solidFill>
                <a:latin typeface="Arial"/>
                <a:cs typeface="Arial"/>
              </a:rPr>
              <a:t>Figure</a:t>
            </a:r>
            <a:r>
              <a:rPr dirty="0" sz="850">
                <a:solidFill>
                  <a:srgbClr val="545454"/>
                </a:solidFill>
                <a:latin typeface="Arial"/>
                <a:cs typeface="Arial"/>
              </a:rPr>
              <a:t>: Partial dependence plot (PDP)  shows no obvious main </a:t>
            </a:r>
            <a:r>
              <a:rPr dirty="0" sz="850" spc="-5">
                <a:solidFill>
                  <a:srgbClr val="545454"/>
                </a:solidFill>
                <a:latin typeface="Arial"/>
                <a:cs typeface="Arial"/>
              </a:rPr>
              <a:t>effect </a:t>
            </a:r>
            <a:r>
              <a:rPr dirty="0" sz="850">
                <a:solidFill>
                  <a:srgbClr val="545454"/>
                </a:solidFill>
                <a:latin typeface="Arial"/>
                <a:cs typeface="Arial"/>
              </a:rPr>
              <a:t>of  atmospheric pressure on numer of bike  rides.</a:t>
            </a:r>
            <a:endParaRPr sz="850">
              <a:latin typeface="Arial"/>
              <a:cs typeface="Arial"/>
            </a:endParaRPr>
          </a:p>
        </p:txBody>
      </p:sp>
      <p:sp>
        <p:nvSpPr>
          <p:cNvPr id="8" name="object 8"/>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7" name="object 7"/>
          <p:cNvSpPr txBox="1"/>
          <p:nvPr/>
        </p:nvSpPr>
        <p:spPr>
          <a:xfrm>
            <a:off x="887384" y="1688906"/>
            <a:ext cx="4739005" cy="2232660"/>
          </a:xfrm>
          <a:prstGeom prst="rect">
            <a:avLst/>
          </a:prstGeom>
        </p:spPr>
        <p:txBody>
          <a:bodyPr wrap="square" lIns="0" tIns="15240" rIns="0" bIns="0" rtlCol="0" vert="horz">
            <a:spAutoFit/>
          </a:bodyPr>
          <a:lstStyle/>
          <a:p>
            <a:pPr algn="just" marL="12700" marR="5080">
              <a:lnSpc>
                <a:spcPct val="100000"/>
              </a:lnSpc>
              <a:spcBef>
                <a:spcPts val="120"/>
              </a:spcBef>
            </a:pPr>
            <a:r>
              <a:rPr dirty="0" sz="1600" spc="10" b="1">
                <a:solidFill>
                  <a:srgbClr val="545454"/>
                </a:solidFill>
                <a:latin typeface="Arial"/>
                <a:cs typeface="Arial"/>
              </a:rPr>
              <a:t>Atmospheric pressure </a:t>
            </a:r>
            <a:r>
              <a:rPr dirty="0" sz="1600" spc="10">
                <a:solidFill>
                  <a:srgbClr val="545454"/>
                </a:solidFill>
                <a:latin typeface="Arial"/>
                <a:cs typeface="Arial"/>
              </a:rPr>
              <a:t>has </a:t>
            </a:r>
            <a:r>
              <a:rPr dirty="0" sz="1600" spc="5">
                <a:solidFill>
                  <a:srgbClr val="545454"/>
                </a:solidFill>
                <a:latin typeface="Arial"/>
                <a:cs typeface="Arial"/>
              </a:rPr>
              <a:t>almost </a:t>
            </a:r>
            <a:r>
              <a:rPr dirty="0" sz="1600" spc="10">
                <a:solidFill>
                  <a:srgbClr val="545454"/>
                </a:solidFill>
                <a:latin typeface="Arial"/>
                <a:cs typeface="Arial"/>
              </a:rPr>
              <a:t>no </a:t>
            </a:r>
            <a:r>
              <a:rPr dirty="0" sz="1600" spc="5">
                <a:solidFill>
                  <a:srgbClr val="545454"/>
                </a:solidFill>
                <a:latin typeface="Arial"/>
                <a:cs typeface="Arial"/>
              </a:rPr>
              <a:t>visible </a:t>
            </a:r>
            <a:r>
              <a:rPr dirty="0" sz="1600" spc="10">
                <a:solidFill>
                  <a:srgbClr val="545454"/>
                </a:solidFill>
                <a:latin typeface="Arial"/>
                <a:cs typeface="Arial"/>
              </a:rPr>
              <a:t>main  </a:t>
            </a:r>
            <a:r>
              <a:rPr dirty="0" sz="1600">
                <a:solidFill>
                  <a:srgbClr val="545454"/>
                </a:solidFill>
                <a:latin typeface="Arial"/>
                <a:cs typeface="Arial"/>
              </a:rPr>
              <a:t>effect </a:t>
            </a:r>
            <a:r>
              <a:rPr dirty="0" sz="1600" spc="5">
                <a:solidFill>
                  <a:srgbClr val="545454"/>
                </a:solidFill>
                <a:latin typeface="Arial"/>
                <a:cs typeface="Arial"/>
              </a:rPr>
              <a:t>(see figure </a:t>
            </a:r>
            <a:r>
              <a:rPr dirty="0" sz="1600" spc="10">
                <a:solidFill>
                  <a:srgbClr val="545454"/>
                </a:solidFill>
                <a:latin typeface="Arial"/>
                <a:cs typeface="Arial"/>
              </a:rPr>
              <a:t>on </a:t>
            </a:r>
            <a:r>
              <a:rPr dirty="0" sz="1600" spc="5">
                <a:solidFill>
                  <a:srgbClr val="545454"/>
                </a:solidFill>
                <a:latin typeface="Arial"/>
                <a:cs typeface="Arial"/>
              </a:rPr>
              <a:t>the bottom), but </a:t>
            </a:r>
            <a:r>
              <a:rPr dirty="0" sz="1600">
                <a:solidFill>
                  <a:srgbClr val="545454"/>
                </a:solidFill>
                <a:latin typeface="Arial"/>
                <a:cs typeface="Arial"/>
              </a:rPr>
              <a:t>it </a:t>
            </a:r>
            <a:r>
              <a:rPr dirty="0" sz="1600" spc="5">
                <a:solidFill>
                  <a:srgbClr val="545454"/>
                </a:solidFill>
                <a:latin typeface="Arial"/>
                <a:cs typeface="Arial"/>
              </a:rPr>
              <a:t>turned out to  </a:t>
            </a:r>
            <a:r>
              <a:rPr dirty="0" sz="1600" spc="10">
                <a:solidFill>
                  <a:srgbClr val="545454"/>
                </a:solidFill>
                <a:latin typeface="Arial"/>
                <a:cs typeface="Arial"/>
              </a:rPr>
              <a:t>be </a:t>
            </a:r>
            <a:r>
              <a:rPr dirty="0" sz="1600" spc="5">
                <a:solidFill>
                  <a:srgbClr val="545454"/>
                </a:solidFill>
                <a:latin typeface="Arial"/>
                <a:cs typeface="Arial"/>
              </a:rPr>
              <a:t>the </a:t>
            </a:r>
            <a:r>
              <a:rPr dirty="0" sz="1600" spc="10">
                <a:solidFill>
                  <a:srgbClr val="545454"/>
                </a:solidFill>
                <a:latin typeface="Arial"/>
                <a:cs typeface="Arial"/>
              </a:rPr>
              <a:t>second­most </a:t>
            </a:r>
            <a:r>
              <a:rPr dirty="0" sz="1600" spc="5">
                <a:solidFill>
                  <a:srgbClr val="545454"/>
                </a:solidFill>
                <a:latin typeface="Arial"/>
                <a:cs typeface="Arial"/>
              </a:rPr>
              <a:t>important interaction (with hour  of the day). This interaction is depicted in the figure  </a:t>
            </a:r>
            <a:r>
              <a:rPr dirty="0" sz="1600" spc="10">
                <a:solidFill>
                  <a:srgbClr val="545454"/>
                </a:solidFill>
                <a:latin typeface="Arial"/>
                <a:cs typeface="Arial"/>
              </a:rPr>
              <a:t>on </a:t>
            </a:r>
            <a:r>
              <a:rPr dirty="0" sz="1600" spc="5">
                <a:solidFill>
                  <a:srgbClr val="545454"/>
                </a:solidFill>
                <a:latin typeface="Arial"/>
                <a:cs typeface="Arial"/>
              </a:rPr>
              <a:t>the right: In the morning, </a:t>
            </a:r>
            <a:r>
              <a:rPr dirty="0" sz="1600" spc="10">
                <a:solidFill>
                  <a:srgbClr val="545454"/>
                </a:solidFill>
                <a:latin typeface="Arial"/>
                <a:cs typeface="Arial"/>
              </a:rPr>
              <a:t>number </a:t>
            </a:r>
            <a:r>
              <a:rPr dirty="0" sz="1600" spc="5">
                <a:solidFill>
                  <a:srgbClr val="545454"/>
                </a:solidFill>
                <a:latin typeface="Arial"/>
                <a:cs typeface="Arial"/>
              </a:rPr>
              <a:t>of bike rides  increase </a:t>
            </a:r>
            <a:r>
              <a:rPr dirty="0" sz="1600" spc="10">
                <a:solidFill>
                  <a:srgbClr val="545454"/>
                </a:solidFill>
                <a:latin typeface="Arial"/>
                <a:cs typeface="Arial"/>
              </a:rPr>
              <a:t>when </a:t>
            </a:r>
            <a:r>
              <a:rPr dirty="0" sz="1600" spc="5">
                <a:solidFill>
                  <a:srgbClr val="545454"/>
                </a:solidFill>
                <a:latin typeface="Arial"/>
                <a:cs typeface="Arial"/>
              </a:rPr>
              <a:t>atmospheric pressure is </a:t>
            </a:r>
            <a:r>
              <a:rPr dirty="0" sz="1600" spc="10">
                <a:solidFill>
                  <a:srgbClr val="545454"/>
                </a:solidFill>
                <a:latin typeface="Arial"/>
                <a:cs typeface="Arial"/>
              </a:rPr>
              <a:t>above  </a:t>
            </a:r>
            <a:r>
              <a:rPr dirty="0" sz="1600" spc="5">
                <a:solidFill>
                  <a:srgbClr val="545454"/>
                </a:solidFill>
                <a:latin typeface="Arial"/>
                <a:cs typeface="Arial"/>
              </a:rPr>
              <a:t>about </a:t>
            </a:r>
            <a:r>
              <a:rPr dirty="0" sz="1400" spc="-70">
                <a:solidFill>
                  <a:srgbClr val="545454"/>
                </a:solidFill>
                <a:latin typeface="Arial"/>
                <a:cs typeface="Arial"/>
              </a:rPr>
              <a:t>100 </a:t>
            </a:r>
            <a:r>
              <a:rPr dirty="0" sz="1300" spc="45">
                <a:solidFill>
                  <a:srgbClr val="545454"/>
                </a:solidFill>
                <a:latin typeface="Verdana"/>
                <a:cs typeface="Verdana"/>
              </a:rPr>
              <a:t>kP </a:t>
            </a:r>
            <a:r>
              <a:rPr dirty="0" sz="1300" spc="-15">
                <a:solidFill>
                  <a:srgbClr val="545454"/>
                </a:solidFill>
                <a:latin typeface="Verdana"/>
                <a:cs typeface="Verdana"/>
              </a:rPr>
              <a:t>a</a:t>
            </a:r>
            <a:r>
              <a:rPr dirty="0" sz="1600" spc="-15">
                <a:solidFill>
                  <a:srgbClr val="545454"/>
                </a:solidFill>
                <a:latin typeface="Arial"/>
                <a:cs typeface="Arial"/>
              </a:rPr>
              <a:t>, </a:t>
            </a:r>
            <a:r>
              <a:rPr dirty="0" sz="1600" spc="5">
                <a:solidFill>
                  <a:srgbClr val="545454"/>
                </a:solidFill>
                <a:latin typeface="Arial"/>
                <a:cs typeface="Arial"/>
              </a:rPr>
              <a:t>but in the afternoon, the increase in  bike rides </a:t>
            </a:r>
            <a:r>
              <a:rPr dirty="0" sz="1600" spc="10">
                <a:solidFill>
                  <a:srgbClr val="545454"/>
                </a:solidFill>
                <a:latin typeface="Arial"/>
                <a:cs typeface="Arial"/>
              </a:rPr>
              <a:t>seems </a:t>
            </a:r>
            <a:r>
              <a:rPr dirty="0" sz="1600" spc="5">
                <a:solidFill>
                  <a:srgbClr val="545454"/>
                </a:solidFill>
                <a:latin typeface="Arial"/>
                <a:cs typeface="Arial"/>
              </a:rPr>
              <a:t>to </a:t>
            </a:r>
            <a:r>
              <a:rPr dirty="0" sz="1600" spc="10">
                <a:solidFill>
                  <a:srgbClr val="545454"/>
                </a:solidFill>
                <a:latin typeface="Arial"/>
                <a:cs typeface="Arial"/>
              </a:rPr>
              <a:t>happen </a:t>
            </a:r>
            <a:r>
              <a:rPr dirty="0" sz="1600" spc="5">
                <a:solidFill>
                  <a:srgbClr val="545454"/>
                </a:solidFill>
                <a:latin typeface="Arial"/>
                <a:cs typeface="Arial"/>
              </a:rPr>
              <a:t>at </a:t>
            </a:r>
            <a:r>
              <a:rPr dirty="0" sz="1600" spc="10">
                <a:solidFill>
                  <a:srgbClr val="545454"/>
                </a:solidFill>
                <a:latin typeface="Arial"/>
                <a:cs typeface="Arial"/>
              </a:rPr>
              <a:t>a </a:t>
            </a:r>
            <a:r>
              <a:rPr dirty="0" sz="1600" spc="5">
                <a:solidFill>
                  <a:srgbClr val="545454"/>
                </a:solidFill>
                <a:latin typeface="Arial"/>
                <a:cs typeface="Arial"/>
              </a:rPr>
              <a:t>slightly lower  atmospheric</a:t>
            </a:r>
            <a:r>
              <a:rPr dirty="0" sz="1600">
                <a:solidFill>
                  <a:srgbClr val="545454"/>
                </a:solidFill>
                <a:latin typeface="Arial"/>
                <a:cs typeface="Arial"/>
              </a:rPr>
              <a:t> </a:t>
            </a:r>
            <a:r>
              <a:rPr dirty="0" sz="1600" spc="5">
                <a:solidFill>
                  <a:srgbClr val="545454"/>
                </a:solidFill>
                <a:latin typeface="Arial"/>
                <a:cs typeface="Arial"/>
              </a:rPr>
              <a:t>pressure.</a:t>
            </a:r>
            <a:endParaRPr sz="16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2" name="object 2"/>
          <p:cNvSpPr txBox="1">
            <a:spLocks noGrp="1"/>
          </p:cNvSpPr>
          <p:nvPr>
            <p:ph type="title"/>
          </p:nvPr>
        </p:nvSpPr>
        <p:spPr>
          <a:xfrm>
            <a:off x="887384" y="733094"/>
            <a:ext cx="2022475" cy="515620"/>
          </a:xfrm>
          <a:prstGeom prst="rect"/>
        </p:spPr>
        <p:txBody>
          <a:bodyPr wrap="square" lIns="0" tIns="14604" rIns="0" bIns="0" rtlCol="0" vert="horz">
            <a:spAutoFit/>
          </a:bodyPr>
          <a:lstStyle/>
          <a:p>
            <a:pPr marL="12700">
              <a:lnSpc>
                <a:spcPct val="100000"/>
              </a:lnSpc>
              <a:spcBef>
                <a:spcPts val="114"/>
              </a:spcBef>
            </a:pPr>
            <a:r>
              <a:rPr dirty="0" spc="-140"/>
              <a:t>Limitation</a:t>
            </a:r>
            <a:r>
              <a:rPr dirty="0" spc="5"/>
              <a:t>s</a:t>
            </a:r>
          </a:p>
        </p:txBody>
      </p:sp>
      <p:sp>
        <p:nvSpPr>
          <p:cNvPr id="3" name="object 3"/>
          <p:cNvSpPr txBox="1"/>
          <p:nvPr/>
        </p:nvSpPr>
        <p:spPr>
          <a:xfrm>
            <a:off x="887384" y="1689025"/>
            <a:ext cx="8919210" cy="3865879"/>
          </a:xfrm>
          <a:prstGeom prst="rect">
            <a:avLst/>
          </a:prstGeom>
        </p:spPr>
        <p:txBody>
          <a:bodyPr wrap="square" lIns="0" tIns="15240" rIns="0" bIns="0" rtlCol="0" vert="horz">
            <a:spAutoFit/>
          </a:bodyPr>
          <a:lstStyle/>
          <a:p>
            <a:pPr algn="just" marL="12700" marR="5080">
              <a:lnSpc>
                <a:spcPct val="100000"/>
              </a:lnSpc>
              <a:spcBef>
                <a:spcPts val="120"/>
              </a:spcBef>
            </a:pPr>
            <a:r>
              <a:rPr dirty="0" sz="1600" spc="10">
                <a:solidFill>
                  <a:srgbClr val="545454"/>
                </a:solidFill>
                <a:latin typeface="Arial"/>
                <a:cs typeface="Arial"/>
              </a:rPr>
              <a:t>There </a:t>
            </a:r>
            <a:r>
              <a:rPr dirty="0" sz="1600" spc="5">
                <a:solidFill>
                  <a:srgbClr val="545454"/>
                </a:solidFill>
                <a:latin typeface="Arial"/>
                <a:cs typeface="Arial"/>
              </a:rPr>
              <a:t>are </a:t>
            </a:r>
            <a:r>
              <a:rPr dirty="0" sz="1600" spc="10">
                <a:solidFill>
                  <a:srgbClr val="545454"/>
                </a:solidFill>
                <a:latin typeface="Arial"/>
                <a:cs typeface="Arial"/>
              </a:rPr>
              <a:t>a </a:t>
            </a:r>
            <a:r>
              <a:rPr dirty="0" sz="1600" spc="5">
                <a:solidFill>
                  <a:srgbClr val="545454"/>
                </a:solidFill>
                <a:latin typeface="Arial"/>
                <a:cs typeface="Arial"/>
              </a:rPr>
              <a:t>few methodological issues that might merrit discussion. First, the gradient boosting  </a:t>
            </a:r>
            <a:r>
              <a:rPr dirty="0" sz="1600" spc="10">
                <a:solidFill>
                  <a:srgbClr val="545454"/>
                </a:solidFill>
                <a:latin typeface="Arial"/>
                <a:cs typeface="Arial"/>
              </a:rPr>
              <a:t>model </a:t>
            </a:r>
            <a:r>
              <a:rPr dirty="0" sz="1600" spc="5">
                <a:solidFill>
                  <a:srgbClr val="545454"/>
                </a:solidFill>
                <a:latin typeface="Arial"/>
                <a:cs typeface="Arial"/>
              </a:rPr>
              <a:t>might </a:t>
            </a:r>
            <a:r>
              <a:rPr dirty="0" sz="1600" spc="10">
                <a:solidFill>
                  <a:srgbClr val="545454"/>
                </a:solidFill>
                <a:latin typeface="Arial"/>
                <a:cs typeface="Arial"/>
              </a:rPr>
              <a:t>have </a:t>
            </a:r>
            <a:r>
              <a:rPr dirty="0" sz="1600" spc="5">
                <a:solidFill>
                  <a:srgbClr val="545454"/>
                </a:solidFill>
                <a:latin typeface="Arial"/>
                <a:cs typeface="Arial"/>
              </a:rPr>
              <a:t>slightly overfitted the training data, but still the results in the test that </a:t>
            </a:r>
            <a:r>
              <a:rPr dirty="0" sz="1600" spc="10">
                <a:solidFill>
                  <a:srgbClr val="545454"/>
                </a:solidFill>
                <a:latin typeface="Arial"/>
                <a:cs typeface="Arial"/>
              </a:rPr>
              <a:t>were </a:t>
            </a:r>
            <a:r>
              <a:rPr dirty="0" sz="1600" spc="5">
                <a:solidFill>
                  <a:srgbClr val="545454"/>
                </a:solidFill>
                <a:latin typeface="Arial"/>
                <a:cs typeface="Arial"/>
              </a:rPr>
              <a:t>quite  </a:t>
            </a:r>
            <a:r>
              <a:rPr dirty="0" sz="1600" spc="-20">
                <a:solidFill>
                  <a:srgbClr val="545454"/>
                </a:solidFill>
                <a:latin typeface="Arial"/>
                <a:cs typeface="Arial"/>
              </a:rPr>
              <a:t>okay. </a:t>
            </a:r>
            <a:r>
              <a:rPr dirty="0" sz="1600" spc="5">
                <a:solidFill>
                  <a:srgbClr val="545454"/>
                </a:solidFill>
                <a:latin typeface="Arial"/>
                <a:cs typeface="Arial"/>
              </a:rPr>
              <a:t>Also, the decision to treat </a:t>
            </a:r>
            <a:r>
              <a:rPr dirty="0" sz="1600" spc="10">
                <a:solidFill>
                  <a:srgbClr val="545454"/>
                </a:solidFill>
                <a:latin typeface="Arial"/>
                <a:cs typeface="Arial"/>
              </a:rPr>
              <a:t>day </a:t>
            </a:r>
            <a:r>
              <a:rPr dirty="0" sz="1600" spc="5">
                <a:solidFill>
                  <a:srgbClr val="545454"/>
                </a:solidFill>
                <a:latin typeface="Arial"/>
                <a:cs typeface="Arial"/>
              </a:rPr>
              <a:t>of the </a:t>
            </a:r>
            <a:r>
              <a:rPr dirty="0" sz="1600" spc="10">
                <a:solidFill>
                  <a:srgbClr val="545454"/>
                </a:solidFill>
                <a:latin typeface="Arial"/>
                <a:cs typeface="Arial"/>
              </a:rPr>
              <a:t>week and </a:t>
            </a:r>
            <a:r>
              <a:rPr dirty="0" sz="1600" spc="5">
                <a:solidFill>
                  <a:srgbClr val="545454"/>
                </a:solidFill>
                <a:latin typeface="Arial"/>
                <a:cs typeface="Arial"/>
              </a:rPr>
              <a:t>time of </a:t>
            </a:r>
            <a:r>
              <a:rPr dirty="0" sz="1600" spc="10">
                <a:solidFill>
                  <a:srgbClr val="545454"/>
                </a:solidFill>
                <a:latin typeface="Arial"/>
                <a:cs typeface="Arial"/>
              </a:rPr>
              <a:t>day as </a:t>
            </a:r>
            <a:r>
              <a:rPr dirty="0" sz="1600" spc="5">
                <a:solidFill>
                  <a:srgbClr val="545454"/>
                </a:solidFill>
                <a:latin typeface="Arial"/>
                <a:cs typeface="Arial"/>
              </a:rPr>
              <a:t>continuous variables (and not  categorical) might </a:t>
            </a:r>
            <a:r>
              <a:rPr dirty="0" sz="1600" spc="10">
                <a:solidFill>
                  <a:srgbClr val="545454"/>
                </a:solidFill>
                <a:latin typeface="Arial"/>
                <a:cs typeface="Arial"/>
              </a:rPr>
              <a:t>be </a:t>
            </a:r>
            <a:r>
              <a:rPr dirty="0" sz="1600" spc="5">
                <a:solidFill>
                  <a:srgbClr val="545454"/>
                </a:solidFill>
                <a:latin typeface="Arial"/>
                <a:cs typeface="Arial"/>
              </a:rPr>
              <a:t>worth revisiting (even given that the predictive </a:t>
            </a:r>
            <a:r>
              <a:rPr dirty="0" sz="1600" spc="10">
                <a:solidFill>
                  <a:srgbClr val="545454"/>
                </a:solidFill>
                <a:latin typeface="Arial"/>
                <a:cs typeface="Arial"/>
              </a:rPr>
              <a:t>power was </a:t>
            </a:r>
            <a:r>
              <a:rPr dirty="0" sz="1600" spc="5">
                <a:solidFill>
                  <a:srgbClr val="545454"/>
                </a:solidFill>
                <a:latin typeface="Arial"/>
                <a:cs typeface="Arial"/>
              </a:rPr>
              <a:t>better this</a:t>
            </a:r>
            <a:r>
              <a:rPr dirty="0" sz="1600" spc="120">
                <a:solidFill>
                  <a:srgbClr val="545454"/>
                </a:solidFill>
                <a:latin typeface="Arial"/>
                <a:cs typeface="Arial"/>
              </a:rPr>
              <a:t> </a:t>
            </a:r>
            <a:r>
              <a:rPr dirty="0" sz="1600" spc="5">
                <a:solidFill>
                  <a:srgbClr val="545454"/>
                </a:solidFill>
                <a:latin typeface="Arial"/>
                <a:cs typeface="Arial"/>
              </a:rPr>
              <a:t>way).</a:t>
            </a:r>
            <a:endParaRPr sz="1600">
              <a:latin typeface="Arial"/>
              <a:cs typeface="Arial"/>
            </a:endParaRPr>
          </a:p>
          <a:p>
            <a:pPr>
              <a:lnSpc>
                <a:spcPct val="100000"/>
              </a:lnSpc>
              <a:spcBef>
                <a:spcPts val="10"/>
              </a:spcBef>
            </a:pPr>
            <a:endParaRPr sz="1450">
              <a:latin typeface="Times New Roman"/>
              <a:cs typeface="Times New Roman"/>
            </a:endParaRPr>
          </a:p>
          <a:p>
            <a:pPr algn="just" marL="12700" marR="5080">
              <a:lnSpc>
                <a:spcPct val="100000"/>
              </a:lnSpc>
            </a:pPr>
            <a:r>
              <a:rPr dirty="0" sz="1600" spc="5">
                <a:solidFill>
                  <a:srgbClr val="545454"/>
                </a:solidFill>
                <a:latin typeface="Arial"/>
                <a:cs typeface="Arial"/>
              </a:rPr>
              <a:t>Regarding the data used, </a:t>
            </a:r>
            <a:r>
              <a:rPr dirty="0" sz="1600">
                <a:solidFill>
                  <a:srgbClr val="545454"/>
                </a:solidFill>
                <a:latin typeface="Arial"/>
                <a:cs typeface="Arial"/>
              </a:rPr>
              <a:t>it </a:t>
            </a:r>
            <a:r>
              <a:rPr dirty="0" sz="1600" spc="5">
                <a:solidFill>
                  <a:srgbClr val="545454"/>
                </a:solidFill>
                <a:latin typeface="Arial"/>
                <a:cs typeface="Arial"/>
              </a:rPr>
              <a:t>might </a:t>
            </a:r>
            <a:r>
              <a:rPr dirty="0" sz="1600" spc="10">
                <a:solidFill>
                  <a:srgbClr val="545454"/>
                </a:solidFill>
                <a:latin typeface="Arial"/>
                <a:cs typeface="Arial"/>
              </a:rPr>
              <a:t>have been </a:t>
            </a:r>
            <a:r>
              <a:rPr dirty="0" sz="1600" spc="5">
                <a:solidFill>
                  <a:srgbClr val="545454"/>
                </a:solidFill>
                <a:latin typeface="Arial"/>
                <a:cs typeface="Arial"/>
              </a:rPr>
              <a:t>beneficial to </a:t>
            </a:r>
            <a:r>
              <a:rPr dirty="0" sz="1600" spc="10">
                <a:solidFill>
                  <a:srgbClr val="545454"/>
                </a:solidFill>
                <a:latin typeface="Arial"/>
                <a:cs typeface="Arial"/>
              </a:rPr>
              <a:t>use </a:t>
            </a:r>
            <a:r>
              <a:rPr dirty="0" sz="1600" spc="5">
                <a:solidFill>
                  <a:srgbClr val="545454"/>
                </a:solidFill>
                <a:latin typeface="Arial"/>
                <a:cs typeface="Arial"/>
              </a:rPr>
              <a:t>precipitation (rain, </a:t>
            </a:r>
            <a:r>
              <a:rPr dirty="0" sz="1600" spc="10">
                <a:solidFill>
                  <a:srgbClr val="545454"/>
                </a:solidFill>
                <a:latin typeface="Arial"/>
                <a:cs typeface="Arial"/>
              </a:rPr>
              <a:t>snow) as  </a:t>
            </a:r>
            <a:r>
              <a:rPr dirty="0" sz="1600" spc="5">
                <a:solidFill>
                  <a:srgbClr val="545454"/>
                </a:solidFill>
                <a:latin typeface="Arial"/>
                <a:cs typeface="Arial"/>
              </a:rPr>
              <a:t>additional </a:t>
            </a:r>
            <a:r>
              <a:rPr dirty="0" sz="1600" spc="-5">
                <a:solidFill>
                  <a:srgbClr val="545454"/>
                </a:solidFill>
                <a:latin typeface="Arial"/>
                <a:cs typeface="Arial"/>
              </a:rPr>
              <a:t>predictor. Unfortunately, </a:t>
            </a:r>
            <a:r>
              <a:rPr dirty="0" sz="1600" spc="5">
                <a:solidFill>
                  <a:srgbClr val="545454"/>
                </a:solidFill>
                <a:latin typeface="Arial"/>
                <a:cs typeface="Arial"/>
              </a:rPr>
              <a:t>this feature </a:t>
            </a:r>
            <a:r>
              <a:rPr dirty="0" sz="1600" spc="10">
                <a:solidFill>
                  <a:srgbClr val="545454"/>
                </a:solidFill>
                <a:latin typeface="Arial"/>
                <a:cs typeface="Arial"/>
              </a:rPr>
              <a:t>was </a:t>
            </a:r>
            <a:r>
              <a:rPr dirty="0" sz="1600" spc="5">
                <a:solidFill>
                  <a:srgbClr val="545454"/>
                </a:solidFill>
                <a:latin typeface="Arial"/>
                <a:cs typeface="Arial"/>
              </a:rPr>
              <a:t>not available for the given weather station.  </a:t>
            </a:r>
            <a:r>
              <a:rPr dirty="0" sz="1600" spc="-5">
                <a:solidFill>
                  <a:srgbClr val="545454"/>
                </a:solidFill>
                <a:latin typeface="Arial"/>
                <a:cs typeface="Arial"/>
              </a:rPr>
              <a:t>Moreover, </a:t>
            </a:r>
            <a:r>
              <a:rPr dirty="0" sz="1600">
                <a:solidFill>
                  <a:srgbClr val="545454"/>
                </a:solidFill>
                <a:latin typeface="Arial"/>
                <a:cs typeface="Arial"/>
              </a:rPr>
              <a:t>it </a:t>
            </a:r>
            <a:r>
              <a:rPr dirty="0" sz="1600" spc="5">
                <a:solidFill>
                  <a:srgbClr val="545454"/>
                </a:solidFill>
                <a:latin typeface="Arial"/>
                <a:cs typeface="Arial"/>
              </a:rPr>
              <a:t>might also </a:t>
            </a:r>
            <a:r>
              <a:rPr dirty="0" sz="1600" spc="10">
                <a:solidFill>
                  <a:srgbClr val="545454"/>
                </a:solidFill>
                <a:latin typeface="Arial"/>
                <a:cs typeface="Arial"/>
              </a:rPr>
              <a:t>be </a:t>
            </a:r>
            <a:r>
              <a:rPr dirty="0" sz="1600" spc="5">
                <a:solidFill>
                  <a:srgbClr val="545454"/>
                </a:solidFill>
                <a:latin typeface="Arial"/>
                <a:cs typeface="Arial"/>
              </a:rPr>
              <a:t>worth using not actual </a:t>
            </a:r>
            <a:r>
              <a:rPr dirty="0" sz="1600" spc="-5">
                <a:solidFill>
                  <a:srgbClr val="545454"/>
                </a:solidFill>
                <a:latin typeface="Arial"/>
                <a:cs typeface="Arial"/>
              </a:rPr>
              <a:t>weather, </a:t>
            </a:r>
            <a:r>
              <a:rPr dirty="0" sz="1600" spc="5">
                <a:solidFill>
                  <a:srgbClr val="545454"/>
                </a:solidFill>
                <a:latin typeface="Arial"/>
                <a:cs typeface="Arial"/>
              </a:rPr>
              <a:t>but weather predictions </a:t>
            </a:r>
            <a:r>
              <a:rPr dirty="0" sz="1600" spc="10">
                <a:solidFill>
                  <a:srgbClr val="545454"/>
                </a:solidFill>
                <a:latin typeface="Arial"/>
                <a:cs typeface="Arial"/>
              </a:rPr>
              <a:t>as </a:t>
            </a:r>
            <a:r>
              <a:rPr dirty="0" sz="1600" spc="5">
                <a:solidFill>
                  <a:srgbClr val="545454"/>
                </a:solidFill>
                <a:latin typeface="Arial"/>
                <a:cs typeface="Arial"/>
              </a:rPr>
              <a:t>additional  features. </a:t>
            </a:r>
            <a:r>
              <a:rPr dirty="0" sz="1600" spc="-5">
                <a:solidFill>
                  <a:srgbClr val="545454"/>
                </a:solidFill>
                <a:latin typeface="Arial"/>
                <a:cs typeface="Arial"/>
              </a:rPr>
              <a:t>However, </a:t>
            </a:r>
            <a:r>
              <a:rPr dirty="0" sz="1600" spc="5">
                <a:solidFill>
                  <a:srgbClr val="545454"/>
                </a:solidFill>
                <a:latin typeface="Arial"/>
                <a:cs typeface="Arial"/>
              </a:rPr>
              <a:t>this </a:t>
            </a:r>
            <a:r>
              <a:rPr dirty="0" sz="1600" spc="10">
                <a:solidFill>
                  <a:srgbClr val="545454"/>
                </a:solidFill>
                <a:latin typeface="Arial"/>
                <a:cs typeface="Arial"/>
              </a:rPr>
              <a:t>was beyond </a:t>
            </a:r>
            <a:r>
              <a:rPr dirty="0" sz="1600" spc="5">
                <a:solidFill>
                  <a:srgbClr val="545454"/>
                </a:solidFill>
                <a:latin typeface="Arial"/>
                <a:cs typeface="Arial"/>
              </a:rPr>
              <a:t>the </a:t>
            </a:r>
            <a:r>
              <a:rPr dirty="0" sz="1600" spc="10">
                <a:solidFill>
                  <a:srgbClr val="545454"/>
                </a:solidFill>
                <a:latin typeface="Arial"/>
                <a:cs typeface="Arial"/>
              </a:rPr>
              <a:t>scope </a:t>
            </a:r>
            <a:r>
              <a:rPr dirty="0" sz="1600" spc="5">
                <a:solidFill>
                  <a:srgbClr val="545454"/>
                </a:solidFill>
                <a:latin typeface="Arial"/>
                <a:cs typeface="Arial"/>
              </a:rPr>
              <a:t>of this</a:t>
            </a:r>
            <a:r>
              <a:rPr dirty="0" sz="1600">
                <a:solidFill>
                  <a:srgbClr val="545454"/>
                </a:solidFill>
                <a:latin typeface="Arial"/>
                <a:cs typeface="Arial"/>
              </a:rPr>
              <a:t> </a:t>
            </a:r>
            <a:r>
              <a:rPr dirty="0" sz="1600" spc="5">
                <a:solidFill>
                  <a:srgbClr val="545454"/>
                </a:solidFill>
                <a:latin typeface="Arial"/>
                <a:cs typeface="Arial"/>
              </a:rPr>
              <a:t>project.</a:t>
            </a:r>
            <a:endParaRPr sz="1600">
              <a:latin typeface="Arial"/>
              <a:cs typeface="Arial"/>
            </a:endParaRPr>
          </a:p>
          <a:p>
            <a:pPr algn="just" marL="12700" marR="6985">
              <a:lnSpc>
                <a:spcPct val="100000"/>
              </a:lnSpc>
              <a:spcBef>
                <a:spcPts val="1610"/>
              </a:spcBef>
            </a:pPr>
            <a:r>
              <a:rPr dirty="0" sz="1600" spc="10">
                <a:solidFill>
                  <a:srgbClr val="545454"/>
                </a:solidFill>
                <a:latin typeface="Arial"/>
                <a:cs typeface="Arial"/>
              </a:rPr>
              <a:t>The </a:t>
            </a:r>
            <a:r>
              <a:rPr dirty="0" sz="1600" spc="5">
                <a:solidFill>
                  <a:srgbClr val="545454"/>
                </a:solidFill>
                <a:latin typeface="Arial"/>
                <a:cs typeface="Arial"/>
              </a:rPr>
              <a:t>results identified in this analysis might also </a:t>
            </a:r>
            <a:r>
              <a:rPr dirty="0" sz="1600" spc="10">
                <a:solidFill>
                  <a:srgbClr val="545454"/>
                </a:solidFill>
                <a:latin typeface="Arial"/>
                <a:cs typeface="Arial"/>
              </a:rPr>
              <a:t>be </a:t>
            </a:r>
            <a:r>
              <a:rPr dirty="0" sz="1600" spc="5">
                <a:solidFill>
                  <a:srgbClr val="545454"/>
                </a:solidFill>
                <a:latin typeface="Arial"/>
                <a:cs typeface="Arial"/>
              </a:rPr>
              <a:t>applicable for other cities, but only </a:t>
            </a:r>
            <a:r>
              <a:rPr dirty="0" sz="1600" spc="10">
                <a:solidFill>
                  <a:srgbClr val="545454"/>
                </a:solidFill>
                <a:latin typeface="Arial"/>
                <a:cs typeface="Arial"/>
              </a:rPr>
              <a:t>as </a:t>
            </a:r>
            <a:r>
              <a:rPr dirty="0" sz="1600" spc="5">
                <a:solidFill>
                  <a:srgbClr val="545454"/>
                </a:solidFill>
                <a:latin typeface="Arial"/>
                <a:cs typeface="Arial"/>
              </a:rPr>
              <a:t>long </a:t>
            </a:r>
            <a:r>
              <a:rPr dirty="0" sz="1600" spc="10">
                <a:solidFill>
                  <a:srgbClr val="545454"/>
                </a:solidFill>
                <a:latin typeface="Arial"/>
                <a:cs typeface="Arial"/>
              </a:rPr>
              <a:t>as  </a:t>
            </a:r>
            <a:r>
              <a:rPr dirty="0" sz="1600" spc="5">
                <a:solidFill>
                  <a:srgbClr val="545454"/>
                </a:solidFill>
                <a:latin typeface="Arial"/>
                <a:cs typeface="Arial"/>
              </a:rPr>
              <a:t>the climate is </a:t>
            </a:r>
            <a:r>
              <a:rPr dirty="0" sz="1600" spc="10">
                <a:solidFill>
                  <a:srgbClr val="545454"/>
                </a:solidFill>
                <a:latin typeface="Arial"/>
                <a:cs typeface="Arial"/>
              </a:rPr>
              <a:t>somewhat </a:t>
            </a:r>
            <a:r>
              <a:rPr dirty="0" sz="1600" spc="5">
                <a:solidFill>
                  <a:srgbClr val="545454"/>
                </a:solidFill>
                <a:latin typeface="Arial"/>
                <a:cs typeface="Arial"/>
              </a:rPr>
              <a:t>comparable. Probably the biggest limitation of this analysis is that </a:t>
            </a:r>
            <a:r>
              <a:rPr dirty="0" sz="1600">
                <a:solidFill>
                  <a:srgbClr val="545454"/>
                </a:solidFill>
                <a:latin typeface="Arial"/>
                <a:cs typeface="Arial"/>
              </a:rPr>
              <a:t>it </a:t>
            </a:r>
            <a:r>
              <a:rPr dirty="0" sz="1600" spc="5">
                <a:solidFill>
                  <a:srgbClr val="545454"/>
                </a:solidFill>
                <a:latin typeface="Arial"/>
                <a:cs typeface="Arial"/>
              </a:rPr>
              <a:t>only  considers influences within the bike sharing </a:t>
            </a:r>
            <a:r>
              <a:rPr dirty="0" sz="1600" spc="10">
                <a:solidFill>
                  <a:srgbClr val="545454"/>
                </a:solidFill>
                <a:latin typeface="Arial"/>
                <a:cs typeface="Arial"/>
              </a:rPr>
              <a:t>system </a:t>
            </a:r>
            <a:r>
              <a:rPr dirty="0" sz="1600" spc="5">
                <a:solidFill>
                  <a:srgbClr val="545454"/>
                </a:solidFill>
                <a:latin typeface="Arial"/>
                <a:cs typeface="Arial"/>
              </a:rPr>
              <a:t>(i.e., </a:t>
            </a:r>
            <a:r>
              <a:rPr dirty="0" sz="1600" spc="10">
                <a:solidFill>
                  <a:srgbClr val="545454"/>
                </a:solidFill>
                <a:latin typeface="Arial"/>
                <a:cs typeface="Arial"/>
              </a:rPr>
              <a:t>how many </a:t>
            </a:r>
            <a:r>
              <a:rPr dirty="0" sz="1600" spc="5">
                <a:solidFill>
                  <a:srgbClr val="545454"/>
                </a:solidFill>
                <a:latin typeface="Arial"/>
                <a:cs typeface="Arial"/>
              </a:rPr>
              <a:t>of the available bikes are  rented). It </a:t>
            </a:r>
            <a:r>
              <a:rPr dirty="0" sz="1600" spc="10">
                <a:solidFill>
                  <a:srgbClr val="545454"/>
                </a:solidFill>
                <a:latin typeface="Arial"/>
                <a:cs typeface="Arial"/>
              </a:rPr>
              <a:t>does </a:t>
            </a:r>
            <a:r>
              <a:rPr dirty="0" sz="1600" spc="5">
                <a:solidFill>
                  <a:srgbClr val="545454"/>
                </a:solidFill>
                <a:latin typeface="Arial"/>
                <a:cs typeface="Arial"/>
              </a:rPr>
              <a:t>not consider outside influences like </a:t>
            </a:r>
            <a:r>
              <a:rPr dirty="0" sz="1600">
                <a:solidFill>
                  <a:srgbClr val="545454"/>
                </a:solidFill>
                <a:latin typeface="Arial"/>
                <a:cs typeface="Arial"/>
              </a:rPr>
              <a:t>traffic, </a:t>
            </a:r>
            <a:r>
              <a:rPr dirty="0" sz="1600" spc="5">
                <a:solidFill>
                  <a:srgbClr val="545454"/>
                </a:solidFill>
                <a:latin typeface="Arial"/>
                <a:cs typeface="Arial"/>
              </a:rPr>
              <a:t>availability of other </a:t>
            </a:r>
            <a:r>
              <a:rPr dirty="0" sz="1600" spc="10">
                <a:solidFill>
                  <a:srgbClr val="545454"/>
                </a:solidFill>
                <a:latin typeface="Arial"/>
                <a:cs typeface="Arial"/>
              </a:rPr>
              <a:t>means </a:t>
            </a:r>
            <a:r>
              <a:rPr dirty="0" sz="1600" spc="5">
                <a:solidFill>
                  <a:srgbClr val="545454"/>
                </a:solidFill>
                <a:latin typeface="Arial"/>
                <a:cs typeface="Arial"/>
              </a:rPr>
              <a:t>of transport,  or the </a:t>
            </a:r>
            <a:r>
              <a:rPr dirty="0" sz="1600" spc="10">
                <a:solidFill>
                  <a:srgbClr val="545454"/>
                </a:solidFill>
                <a:latin typeface="Arial"/>
                <a:cs typeface="Arial"/>
              </a:rPr>
              <a:t>need </a:t>
            </a:r>
            <a:r>
              <a:rPr dirty="0" sz="1600" spc="5">
                <a:solidFill>
                  <a:srgbClr val="545454"/>
                </a:solidFill>
                <a:latin typeface="Arial"/>
                <a:cs typeface="Arial"/>
              </a:rPr>
              <a:t>for additional bike renting stations. This sets rather narrow boundaries </a:t>
            </a:r>
            <a:r>
              <a:rPr dirty="0" sz="1600" spc="10">
                <a:solidFill>
                  <a:srgbClr val="545454"/>
                </a:solidFill>
                <a:latin typeface="Arial"/>
                <a:cs typeface="Arial"/>
              </a:rPr>
              <a:t>on </a:t>
            </a:r>
            <a:r>
              <a:rPr dirty="0" sz="1600" spc="5">
                <a:solidFill>
                  <a:srgbClr val="545454"/>
                </a:solidFill>
                <a:latin typeface="Arial"/>
                <a:cs typeface="Arial"/>
              </a:rPr>
              <a:t>the  usefulness of these results, </a:t>
            </a:r>
            <a:r>
              <a:rPr dirty="0" sz="1600" spc="-5">
                <a:solidFill>
                  <a:srgbClr val="545454"/>
                </a:solidFill>
                <a:latin typeface="Arial"/>
                <a:cs typeface="Arial"/>
              </a:rPr>
              <a:t>unfortunately.</a:t>
            </a:r>
            <a:endParaRPr sz="16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2" name="object 2"/>
          <p:cNvSpPr txBox="1">
            <a:spLocks noGrp="1"/>
          </p:cNvSpPr>
          <p:nvPr>
            <p:ph type="title"/>
          </p:nvPr>
        </p:nvSpPr>
        <p:spPr>
          <a:xfrm>
            <a:off x="887384" y="732907"/>
            <a:ext cx="2294890" cy="515620"/>
          </a:xfrm>
          <a:prstGeom prst="rect"/>
        </p:spPr>
        <p:txBody>
          <a:bodyPr wrap="square" lIns="0" tIns="14604" rIns="0" bIns="0" rtlCol="0" vert="horz">
            <a:spAutoFit/>
          </a:bodyPr>
          <a:lstStyle/>
          <a:p>
            <a:pPr marL="12700">
              <a:lnSpc>
                <a:spcPct val="100000"/>
              </a:lnSpc>
              <a:spcBef>
                <a:spcPts val="114"/>
              </a:spcBef>
            </a:pPr>
            <a:r>
              <a:rPr dirty="0" spc="-125"/>
              <a:t>Conclusions</a:t>
            </a:r>
          </a:p>
        </p:txBody>
      </p:sp>
      <p:sp>
        <p:nvSpPr>
          <p:cNvPr id="3" name="object 3"/>
          <p:cNvSpPr txBox="1"/>
          <p:nvPr/>
        </p:nvSpPr>
        <p:spPr>
          <a:xfrm>
            <a:off x="887384" y="1688838"/>
            <a:ext cx="8917305" cy="3829685"/>
          </a:xfrm>
          <a:prstGeom prst="rect">
            <a:avLst/>
          </a:prstGeom>
        </p:spPr>
        <p:txBody>
          <a:bodyPr wrap="square" lIns="0" tIns="15240" rIns="0" bIns="0" rtlCol="0" vert="horz">
            <a:spAutoFit/>
          </a:bodyPr>
          <a:lstStyle/>
          <a:p>
            <a:pPr algn="just" marL="12700" marR="5715">
              <a:lnSpc>
                <a:spcPct val="100000"/>
              </a:lnSpc>
              <a:spcBef>
                <a:spcPts val="120"/>
              </a:spcBef>
            </a:pPr>
            <a:r>
              <a:rPr dirty="0" sz="1600" spc="10">
                <a:solidFill>
                  <a:srgbClr val="545454"/>
                </a:solidFill>
                <a:latin typeface="Arial"/>
                <a:cs typeface="Arial"/>
              </a:rPr>
              <a:t>The number </a:t>
            </a:r>
            <a:r>
              <a:rPr dirty="0" sz="1600" spc="5">
                <a:solidFill>
                  <a:srgbClr val="545454"/>
                </a:solidFill>
                <a:latin typeface="Arial"/>
                <a:cs typeface="Arial"/>
              </a:rPr>
              <a:t>of bike rides </a:t>
            </a:r>
            <a:r>
              <a:rPr dirty="0" sz="1600" spc="10">
                <a:solidFill>
                  <a:srgbClr val="545454"/>
                </a:solidFill>
                <a:latin typeface="Arial"/>
                <a:cs typeface="Arial"/>
              </a:rPr>
              <a:t>seems </a:t>
            </a:r>
            <a:r>
              <a:rPr dirty="0" sz="1600" spc="5">
                <a:solidFill>
                  <a:srgbClr val="545454"/>
                </a:solidFill>
                <a:latin typeface="Arial"/>
                <a:cs typeface="Arial"/>
              </a:rPr>
              <a:t>to </a:t>
            </a:r>
            <a:r>
              <a:rPr dirty="0" sz="1600" spc="10">
                <a:solidFill>
                  <a:srgbClr val="545454"/>
                </a:solidFill>
                <a:latin typeface="Arial"/>
                <a:cs typeface="Arial"/>
              </a:rPr>
              <a:t>depend </a:t>
            </a:r>
            <a:r>
              <a:rPr dirty="0" sz="1600" spc="5">
                <a:solidFill>
                  <a:srgbClr val="545454"/>
                </a:solidFill>
                <a:latin typeface="Arial"/>
                <a:cs typeface="Arial"/>
              </a:rPr>
              <a:t>heavily </a:t>
            </a:r>
            <a:r>
              <a:rPr dirty="0" sz="1600" spc="10">
                <a:solidFill>
                  <a:srgbClr val="545454"/>
                </a:solidFill>
                <a:latin typeface="Arial"/>
                <a:cs typeface="Arial"/>
              </a:rPr>
              <a:t>on </a:t>
            </a:r>
            <a:r>
              <a:rPr dirty="0" sz="1600" spc="5">
                <a:solidFill>
                  <a:srgbClr val="545454"/>
                </a:solidFill>
                <a:latin typeface="Arial"/>
                <a:cs typeface="Arial"/>
              </a:rPr>
              <a:t>weather </a:t>
            </a:r>
            <a:r>
              <a:rPr dirty="0" sz="1600" spc="10">
                <a:solidFill>
                  <a:srgbClr val="545454"/>
                </a:solidFill>
                <a:latin typeface="Arial"/>
                <a:cs typeface="Arial"/>
              </a:rPr>
              <a:t>and </a:t>
            </a:r>
            <a:r>
              <a:rPr dirty="0" sz="1600" spc="5">
                <a:solidFill>
                  <a:srgbClr val="545454"/>
                </a:solidFill>
                <a:latin typeface="Arial"/>
                <a:cs typeface="Arial"/>
              </a:rPr>
              <a:t>time variables. It is possible to  explain </a:t>
            </a:r>
            <a:r>
              <a:rPr dirty="0" sz="1600" spc="10">
                <a:solidFill>
                  <a:srgbClr val="545454"/>
                </a:solidFill>
                <a:latin typeface="Arial"/>
                <a:cs typeface="Arial"/>
              </a:rPr>
              <a:t>most </a:t>
            </a:r>
            <a:r>
              <a:rPr dirty="0" sz="1600" spc="5">
                <a:solidFill>
                  <a:srgbClr val="545454"/>
                </a:solidFill>
                <a:latin typeface="Arial"/>
                <a:cs typeface="Arial"/>
              </a:rPr>
              <a:t>of the variation </a:t>
            </a:r>
            <a:r>
              <a:rPr dirty="0" sz="1600" spc="10">
                <a:solidFill>
                  <a:srgbClr val="545454"/>
                </a:solidFill>
                <a:latin typeface="Arial"/>
                <a:cs typeface="Arial"/>
              </a:rPr>
              <a:t>and </a:t>
            </a:r>
            <a:r>
              <a:rPr dirty="0" sz="1600" spc="5">
                <a:solidFill>
                  <a:srgbClr val="545454"/>
                </a:solidFill>
                <a:latin typeface="Arial"/>
                <a:cs typeface="Arial"/>
              </a:rPr>
              <a:t>to </a:t>
            </a:r>
            <a:r>
              <a:rPr dirty="0" sz="1600" spc="10">
                <a:solidFill>
                  <a:srgbClr val="545454"/>
                </a:solidFill>
                <a:latin typeface="Arial"/>
                <a:cs typeface="Arial"/>
              </a:rPr>
              <a:t>make somewhat </a:t>
            </a:r>
            <a:r>
              <a:rPr dirty="0" sz="1600" spc="5">
                <a:solidFill>
                  <a:srgbClr val="545454"/>
                </a:solidFill>
                <a:latin typeface="Arial"/>
                <a:cs typeface="Arial"/>
              </a:rPr>
              <a:t>accurate predictions with </a:t>
            </a:r>
            <a:r>
              <a:rPr dirty="0" sz="1600" spc="10">
                <a:solidFill>
                  <a:srgbClr val="545454"/>
                </a:solidFill>
                <a:latin typeface="Arial"/>
                <a:cs typeface="Arial"/>
              </a:rPr>
              <a:t>a machine </a:t>
            </a:r>
            <a:r>
              <a:rPr dirty="0" sz="1600" spc="5">
                <a:solidFill>
                  <a:srgbClr val="545454"/>
                </a:solidFill>
                <a:latin typeface="Arial"/>
                <a:cs typeface="Arial"/>
              </a:rPr>
              <a:t>learning  model.</a:t>
            </a:r>
            <a:endParaRPr sz="1600">
              <a:latin typeface="Arial"/>
              <a:cs typeface="Arial"/>
            </a:endParaRPr>
          </a:p>
          <a:p>
            <a:pPr>
              <a:lnSpc>
                <a:spcPct val="100000"/>
              </a:lnSpc>
            </a:pPr>
            <a:endParaRPr sz="1450">
              <a:latin typeface="Times New Roman"/>
              <a:cs typeface="Times New Roman"/>
            </a:endParaRPr>
          </a:p>
          <a:p>
            <a:pPr algn="just" marL="12700" marR="5080">
              <a:lnSpc>
                <a:spcPct val="100000"/>
              </a:lnSpc>
            </a:pPr>
            <a:r>
              <a:rPr dirty="0" sz="1600" spc="10">
                <a:solidFill>
                  <a:srgbClr val="545454"/>
                </a:solidFill>
                <a:latin typeface="Arial"/>
                <a:cs typeface="Arial"/>
              </a:rPr>
              <a:t>The most </a:t>
            </a:r>
            <a:r>
              <a:rPr dirty="0" sz="1600" spc="5">
                <a:solidFill>
                  <a:srgbClr val="545454"/>
                </a:solidFill>
                <a:latin typeface="Arial"/>
                <a:cs typeface="Arial"/>
              </a:rPr>
              <a:t>important factors are relatively obvious ones. </a:t>
            </a:r>
            <a:r>
              <a:rPr dirty="0" sz="1600" spc="10">
                <a:solidFill>
                  <a:srgbClr val="545454"/>
                </a:solidFill>
                <a:latin typeface="Arial"/>
                <a:cs typeface="Arial"/>
              </a:rPr>
              <a:t>The number </a:t>
            </a:r>
            <a:r>
              <a:rPr dirty="0" sz="1600" spc="5">
                <a:solidFill>
                  <a:srgbClr val="545454"/>
                </a:solidFill>
                <a:latin typeface="Arial"/>
                <a:cs typeface="Arial"/>
              </a:rPr>
              <a:t>of bike rides increases with  temperature (picking </a:t>
            </a:r>
            <a:r>
              <a:rPr dirty="0" sz="1600" spc="10">
                <a:solidFill>
                  <a:srgbClr val="545454"/>
                </a:solidFill>
                <a:latin typeface="Arial"/>
                <a:cs typeface="Arial"/>
              </a:rPr>
              <a:t>up </a:t>
            </a:r>
            <a:r>
              <a:rPr dirty="0" sz="1600" spc="5">
                <a:solidFill>
                  <a:srgbClr val="545454"/>
                </a:solidFill>
                <a:latin typeface="Arial"/>
                <a:cs typeface="Arial"/>
              </a:rPr>
              <a:t>at about </a:t>
            </a:r>
            <a:r>
              <a:rPr dirty="0" sz="1400" spc="30">
                <a:solidFill>
                  <a:srgbClr val="545454"/>
                </a:solidFill>
                <a:latin typeface="Arial"/>
                <a:cs typeface="Arial"/>
              </a:rPr>
              <a:t>2</a:t>
            </a:r>
            <a:r>
              <a:rPr dirty="0" sz="1600" spc="30">
                <a:solidFill>
                  <a:srgbClr val="545454"/>
                </a:solidFill>
                <a:latin typeface="Arial"/>
                <a:cs typeface="Arial"/>
              </a:rPr>
              <a:t>­</a:t>
            </a:r>
            <a:r>
              <a:rPr dirty="0" sz="1400" spc="30">
                <a:solidFill>
                  <a:srgbClr val="545454"/>
                </a:solidFill>
                <a:latin typeface="Arial"/>
                <a:cs typeface="Arial"/>
              </a:rPr>
              <a:t>3°</a:t>
            </a:r>
            <a:r>
              <a:rPr dirty="0" sz="1300" spc="30">
                <a:solidFill>
                  <a:srgbClr val="545454"/>
                </a:solidFill>
                <a:latin typeface="Verdana"/>
                <a:cs typeface="Verdana"/>
              </a:rPr>
              <a:t>C</a:t>
            </a:r>
            <a:r>
              <a:rPr dirty="0" sz="1600" spc="30">
                <a:solidFill>
                  <a:srgbClr val="545454"/>
                </a:solidFill>
                <a:latin typeface="Arial"/>
                <a:cs typeface="Arial"/>
              </a:rPr>
              <a:t>, </a:t>
            </a:r>
            <a:r>
              <a:rPr dirty="0" sz="1600" spc="10">
                <a:solidFill>
                  <a:srgbClr val="545454"/>
                </a:solidFill>
                <a:latin typeface="Arial"/>
                <a:cs typeface="Arial"/>
              </a:rPr>
              <a:t>up </a:t>
            </a:r>
            <a:r>
              <a:rPr dirty="0" sz="1600" spc="5">
                <a:solidFill>
                  <a:srgbClr val="545454"/>
                </a:solidFill>
                <a:latin typeface="Arial"/>
                <a:cs typeface="Arial"/>
              </a:rPr>
              <a:t>to about </a:t>
            </a:r>
            <a:r>
              <a:rPr dirty="0" sz="1400" spc="30">
                <a:solidFill>
                  <a:srgbClr val="545454"/>
                </a:solidFill>
                <a:latin typeface="Arial"/>
                <a:cs typeface="Arial"/>
              </a:rPr>
              <a:t>25°</a:t>
            </a:r>
            <a:r>
              <a:rPr dirty="0" sz="1300" spc="30">
                <a:solidFill>
                  <a:srgbClr val="545454"/>
                </a:solidFill>
                <a:latin typeface="Verdana"/>
                <a:cs typeface="Verdana"/>
              </a:rPr>
              <a:t>C</a:t>
            </a:r>
            <a:r>
              <a:rPr dirty="0" sz="1600" spc="30">
                <a:solidFill>
                  <a:srgbClr val="545454"/>
                </a:solidFill>
                <a:latin typeface="Arial"/>
                <a:cs typeface="Arial"/>
              </a:rPr>
              <a:t>). </a:t>
            </a:r>
            <a:r>
              <a:rPr dirty="0" sz="1600" spc="5">
                <a:solidFill>
                  <a:srgbClr val="545454"/>
                </a:solidFill>
                <a:latin typeface="Arial"/>
                <a:cs typeface="Arial"/>
              </a:rPr>
              <a:t>Atmospheric pressure </a:t>
            </a:r>
            <a:r>
              <a:rPr dirty="0" sz="1600" spc="10">
                <a:solidFill>
                  <a:srgbClr val="545454"/>
                </a:solidFill>
                <a:latin typeface="Arial"/>
                <a:cs typeface="Arial"/>
              </a:rPr>
              <a:t>does </a:t>
            </a:r>
            <a:r>
              <a:rPr dirty="0" sz="1600" spc="5">
                <a:solidFill>
                  <a:srgbClr val="545454"/>
                </a:solidFill>
                <a:latin typeface="Arial"/>
                <a:cs typeface="Arial"/>
              </a:rPr>
              <a:t>not </a:t>
            </a:r>
            <a:r>
              <a:rPr dirty="0" sz="1600" spc="10">
                <a:solidFill>
                  <a:srgbClr val="545454"/>
                </a:solidFill>
                <a:latin typeface="Arial"/>
                <a:cs typeface="Arial"/>
              </a:rPr>
              <a:t>have a  </a:t>
            </a:r>
            <a:r>
              <a:rPr dirty="0" sz="1600" spc="5">
                <a:solidFill>
                  <a:srgbClr val="545454"/>
                </a:solidFill>
                <a:latin typeface="Arial"/>
                <a:cs typeface="Arial"/>
              </a:rPr>
              <a:t>strong </a:t>
            </a:r>
            <a:r>
              <a:rPr dirty="0" sz="1600">
                <a:solidFill>
                  <a:srgbClr val="545454"/>
                </a:solidFill>
                <a:latin typeface="Arial"/>
                <a:cs typeface="Arial"/>
              </a:rPr>
              <a:t>effect </a:t>
            </a:r>
            <a:r>
              <a:rPr dirty="0" sz="1600" spc="10">
                <a:solidFill>
                  <a:srgbClr val="545454"/>
                </a:solidFill>
                <a:latin typeface="Arial"/>
                <a:cs typeface="Arial"/>
              </a:rPr>
              <a:t>on </a:t>
            </a:r>
            <a:r>
              <a:rPr dirty="0" sz="1600" spc="5">
                <a:solidFill>
                  <a:srgbClr val="545454"/>
                </a:solidFill>
                <a:latin typeface="Arial"/>
                <a:cs typeface="Arial"/>
              </a:rPr>
              <a:t>its </a:t>
            </a:r>
            <a:r>
              <a:rPr dirty="0" sz="1600" spc="10">
                <a:solidFill>
                  <a:srgbClr val="545454"/>
                </a:solidFill>
                <a:latin typeface="Arial"/>
                <a:cs typeface="Arial"/>
              </a:rPr>
              <a:t>own, </a:t>
            </a:r>
            <a:r>
              <a:rPr dirty="0" sz="1600" spc="5">
                <a:solidFill>
                  <a:srgbClr val="545454"/>
                </a:solidFill>
                <a:latin typeface="Arial"/>
                <a:cs typeface="Arial"/>
              </a:rPr>
              <a:t>but interacts heavily with other factors.. For relative </a:t>
            </a:r>
            <a:r>
              <a:rPr dirty="0" sz="1600" spc="-10">
                <a:solidFill>
                  <a:srgbClr val="545454"/>
                </a:solidFill>
                <a:latin typeface="Arial"/>
                <a:cs typeface="Arial"/>
              </a:rPr>
              <a:t>humidity, </a:t>
            </a:r>
            <a:r>
              <a:rPr dirty="0" sz="1600" spc="5">
                <a:solidFill>
                  <a:srgbClr val="545454"/>
                </a:solidFill>
                <a:latin typeface="Arial"/>
                <a:cs typeface="Arial"/>
              </a:rPr>
              <a:t>the </a:t>
            </a:r>
            <a:r>
              <a:rPr dirty="0" sz="1600" spc="10">
                <a:solidFill>
                  <a:srgbClr val="545454"/>
                </a:solidFill>
                <a:latin typeface="Arial"/>
                <a:cs typeface="Arial"/>
              </a:rPr>
              <a:t>number  </a:t>
            </a:r>
            <a:r>
              <a:rPr dirty="0" sz="1600" spc="5">
                <a:solidFill>
                  <a:srgbClr val="545454"/>
                </a:solidFill>
                <a:latin typeface="Arial"/>
                <a:cs typeface="Arial"/>
              </a:rPr>
              <a:t>of bike rides drops with increasing </a:t>
            </a:r>
            <a:r>
              <a:rPr dirty="0" sz="1600" spc="-10">
                <a:solidFill>
                  <a:srgbClr val="545454"/>
                </a:solidFill>
                <a:latin typeface="Arial"/>
                <a:cs typeface="Arial"/>
              </a:rPr>
              <a:t>humidity. </a:t>
            </a:r>
            <a:r>
              <a:rPr dirty="0" sz="1600" spc="10">
                <a:solidFill>
                  <a:srgbClr val="545454"/>
                </a:solidFill>
                <a:latin typeface="Arial"/>
                <a:cs typeface="Arial"/>
              </a:rPr>
              <a:t>Hour </a:t>
            </a:r>
            <a:r>
              <a:rPr dirty="0" sz="1600" spc="5">
                <a:solidFill>
                  <a:srgbClr val="545454"/>
                </a:solidFill>
                <a:latin typeface="Arial"/>
                <a:cs typeface="Arial"/>
              </a:rPr>
              <a:t>of the </a:t>
            </a:r>
            <a:r>
              <a:rPr dirty="0" sz="1600" spc="10">
                <a:solidFill>
                  <a:srgbClr val="545454"/>
                </a:solidFill>
                <a:latin typeface="Arial"/>
                <a:cs typeface="Arial"/>
              </a:rPr>
              <a:t>day </a:t>
            </a:r>
            <a:r>
              <a:rPr dirty="0" sz="1600" spc="5">
                <a:solidFill>
                  <a:srgbClr val="545454"/>
                </a:solidFill>
                <a:latin typeface="Arial"/>
                <a:cs typeface="Arial"/>
              </a:rPr>
              <a:t>might </a:t>
            </a:r>
            <a:r>
              <a:rPr dirty="0" sz="1600" spc="10">
                <a:solidFill>
                  <a:srgbClr val="545454"/>
                </a:solidFill>
                <a:latin typeface="Arial"/>
                <a:cs typeface="Arial"/>
              </a:rPr>
              <a:t>be </a:t>
            </a:r>
            <a:r>
              <a:rPr dirty="0" sz="1600" spc="5">
                <a:solidFill>
                  <a:srgbClr val="545454"/>
                </a:solidFill>
                <a:latin typeface="Arial"/>
                <a:cs typeface="Arial"/>
              </a:rPr>
              <a:t>the </a:t>
            </a:r>
            <a:r>
              <a:rPr dirty="0" sz="1600" spc="10">
                <a:solidFill>
                  <a:srgbClr val="545454"/>
                </a:solidFill>
                <a:latin typeface="Arial"/>
                <a:cs typeface="Arial"/>
              </a:rPr>
              <a:t>most </a:t>
            </a:r>
            <a:r>
              <a:rPr dirty="0" sz="1600" spc="5">
                <a:solidFill>
                  <a:srgbClr val="545454"/>
                </a:solidFill>
                <a:latin typeface="Arial"/>
                <a:cs typeface="Arial"/>
              </a:rPr>
              <a:t>obvious </a:t>
            </a:r>
            <a:r>
              <a:rPr dirty="0" sz="1600" spc="-10">
                <a:solidFill>
                  <a:srgbClr val="545454"/>
                </a:solidFill>
                <a:latin typeface="Arial"/>
                <a:cs typeface="Arial"/>
              </a:rPr>
              <a:t>factor,  </a:t>
            </a:r>
            <a:r>
              <a:rPr dirty="0" sz="1600" spc="5">
                <a:solidFill>
                  <a:srgbClr val="545454"/>
                </a:solidFill>
                <a:latin typeface="Arial"/>
                <a:cs typeface="Arial"/>
              </a:rPr>
              <a:t>with </a:t>
            </a:r>
            <a:r>
              <a:rPr dirty="0" sz="1600" spc="10">
                <a:solidFill>
                  <a:srgbClr val="545454"/>
                </a:solidFill>
                <a:latin typeface="Arial"/>
                <a:cs typeface="Arial"/>
              </a:rPr>
              <a:t>most </a:t>
            </a:r>
            <a:r>
              <a:rPr dirty="0" sz="1600" spc="5">
                <a:solidFill>
                  <a:srgbClr val="545454"/>
                </a:solidFill>
                <a:latin typeface="Arial"/>
                <a:cs typeface="Arial"/>
              </a:rPr>
              <a:t>bike rides in the morning </a:t>
            </a:r>
            <a:r>
              <a:rPr dirty="0" sz="1600" spc="10">
                <a:solidFill>
                  <a:srgbClr val="545454"/>
                </a:solidFill>
                <a:latin typeface="Arial"/>
                <a:cs typeface="Arial"/>
              </a:rPr>
              <a:t>and </a:t>
            </a:r>
            <a:r>
              <a:rPr dirty="0" sz="1600" spc="5">
                <a:solidFill>
                  <a:srgbClr val="545454"/>
                </a:solidFill>
                <a:latin typeface="Arial"/>
                <a:cs typeface="Arial"/>
              </a:rPr>
              <a:t>in the</a:t>
            </a:r>
            <a:r>
              <a:rPr dirty="0" sz="1600">
                <a:solidFill>
                  <a:srgbClr val="545454"/>
                </a:solidFill>
                <a:latin typeface="Arial"/>
                <a:cs typeface="Arial"/>
              </a:rPr>
              <a:t> </a:t>
            </a:r>
            <a:r>
              <a:rPr dirty="0" sz="1600" spc="5">
                <a:solidFill>
                  <a:srgbClr val="545454"/>
                </a:solidFill>
                <a:latin typeface="Arial"/>
                <a:cs typeface="Arial"/>
              </a:rPr>
              <a:t>afternoon.</a:t>
            </a:r>
            <a:endParaRPr sz="1600">
              <a:latin typeface="Arial"/>
              <a:cs typeface="Arial"/>
            </a:endParaRPr>
          </a:p>
          <a:p>
            <a:pPr>
              <a:lnSpc>
                <a:spcPct val="100000"/>
              </a:lnSpc>
              <a:spcBef>
                <a:spcPts val="10"/>
              </a:spcBef>
            </a:pPr>
            <a:endParaRPr sz="1400">
              <a:latin typeface="Times New Roman"/>
              <a:cs typeface="Times New Roman"/>
            </a:endParaRPr>
          </a:p>
          <a:p>
            <a:pPr algn="just" marL="12700" marR="5080">
              <a:lnSpc>
                <a:spcPct val="100000"/>
              </a:lnSpc>
            </a:pPr>
            <a:r>
              <a:rPr dirty="0" sz="1600" spc="5">
                <a:solidFill>
                  <a:srgbClr val="545454"/>
                </a:solidFill>
                <a:latin typeface="Arial"/>
                <a:cs typeface="Arial"/>
              </a:rPr>
              <a:t>For all of the variables, there are strong interactions. For example, bike rides only </a:t>
            </a:r>
            <a:r>
              <a:rPr dirty="0" sz="1600" spc="10">
                <a:solidFill>
                  <a:srgbClr val="545454"/>
                </a:solidFill>
                <a:latin typeface="Arial"/>
                <a:cs typeface="Arial"/>
              </a:rPr>
              <a:t>have </a:t>
            </a:r>
            <a:r>
              <a:rPr dirty="0" sz="1600" spc="5">
                <a:solidFill>
                  <a:srgbClr val="545454"/>
                </a:solidFill>
                <a:latin typeface="Arial"/>
                <a:cs typeface="Arial"/>
              </a:rPr>
              <a:t>morning  </a:t>
            </a:r>
            <a:r>
              <a:rPr dirty="0" sz="1600" spc="10">
                <a:solidFill>
                  <a:srgbClr val="545454"/>
                </a:solidFill>
                <a:latin typeface="Arial"/>
                <a:cs typeface="Arial"/>
              </a:rPr>
              <a:t>and </a:t>
            </a:r>
            <a:r>
              <a:rPr dirty="0" sz="1600" spc="5">
                <a:solidFill>
                  <a:srgbClr val="545454"/>
                </a:solidFill>
                <a:latin typeface="Arial"/>
                <a:cs typeface="Arial"/>
              </a:rPr>
              <a:t>afternoon </a:t>
            </a:r>
            <a:r>
              <a:rPr dirty="0" sz="1600" spc="10">
                <a:solidFill>
                  <a:srgbClr val="545454"/>
                </a:solidFill>
                <a:latin typeface="Arial"/>
                <a:cs typeface="Arial"/>
              </a:rPr>
              <a:t>peaks </a:t>
            </a:r>
            <a:r>
              <a:rPr dirty="0" sz="1600" spc="5">
                <a:solidFill>
                  <a:srgbClr val="545454"/>
                </a:solidFill>
                <a:latin typeface="Arial"/>
                <a:cs typeface="Arial"/>
              </a:rPr>
              <a:t>during </a:t>
            </a:r>
            <a:r>
              <a:rPr dirty="0" sz="1600" spc="10">
                <a:solidFill>
                  <a:srgbClr val="545454"/>
                </a:solidFill>
                <a:latin typeface="Arial"/>
                <a:cs typeface="Arial"/>
              </a:rPr>
              <a:t>work </a:t>
            </a:r>
            <a:r>
              <a:rPr dirty="0" sz="1600" spc="5">
                <a:solidFill>
                  <a:srgbClr val="545454"/>
                </a:solidFill>
                <a:latin typeface="Arial"/>
                <a:cs typeface="Arial"/>
              </a:rPr>
              <a:t>days, not at </a:t>
            </a:r>
            <a:r>
              <a:rPr dirty="0" sz="1600" spc="10">
                <a:solidFill>
                  <a:srgbClr val="545454"/>
                </a:solidFill>
                <a:latin typeface="Arial"/>
                <a:cs typeface="Arial"/>
              </a:rPr>
              <a:t>weekends, and </a:t>
            </a:r>
            <a:r>
              <a:rPr dirty="0" sz="1600" spc="5">
                <a:solidFill>
                  <a:srgbClr val="545454"/>
                </a:solidFill>
                <a:latin typeface="Arial"/>
                <a:cs typeface="Arial"/>
              </a:rPr>
              <a:t>high relative humidity leads to fewer  bike rides in general, but </a:t>
            </a:r>
            <a:r>
              <a:rPr dirty="0" sz="1600" spc="10">
                <a:solidFill>
                  <a:srgbClr val="545454"/>
                </a:solidFill>
                <a:latin typeface="Arial"/>
                <a:cs typeface="Arial"/>
              </a:rPr>
              <a:t>more so </a:t>
            </a:r>
            <a:r>
              <a:rPr dirty="0" sz="1600" spc="5">
                <a:solidFill>
                  <a:srgbClr val="545454"/>
                </a:solidFill>
                <a:latin typeface="Arial"/>
                <a:cs typeface="Arial"/>
              </a:rPr>
              <a:t>for higher</a:t>
            </a:r>
            <a:r>
              <a:rPr dirty="0" sz="1600">
                <a:solidFill>
                  <a:srgbClr val="545454"/>
                </a:solidFill>
                <a:latin typeface="Arial"/>
                <a:cs typeface="Arial"/>
              </a:rPr>
              <a:t> </a:t>
            </a:r>
            <a:r>
              <a:rPr dirty="0" sz="1600" spc="5">
                <a:solidFill>
                  <a:srgbClr val="545454"/>
                </a:solidFill>
                <a:latin typeface="Arial"/>
                <a:cs typeface="Arial"/>
              </a:rPr>
              <a:t>temperatures.</a:t>
            </a:r>
            <a:endParaRPr sz="1600">
              <a:latin typeface="Arial"/>
              <a:cs typeface="Arial"/>
            </a:endParaRPr>
          </a:p>
          <a:p>
            <a:pPr>
              <a:lnSpc>
                <a:spcPct val="100000"/>
              </a:lnSpc>
              <a:spcBef>
                <a:spcPts val="5"/>
              </a:spcBef>
            </a:pPr>
            <a:endParaRPr sz="1450">
              <a:latin typeface="Times New Roman"/>
              <a:cs typeface="Times New Roman"/>
            </a:endParaRPr>
          </a:p>
          <a:p>
            <a:pPr algn="just" marL="12700" marR="10795">
              <a:lnSpc>
                <a:spcPct val="100000"/>
              </a:lnSpc>
            </a:pPr>
            <a:r>
              <a:rPr dirty="0" sz="1600" spc="5">
                <a:solidFill>
                  <a:srgbClr val="545454"/>
                </a:solidFill>
                <a:latin typeface="Arial"/>
                <a:cs typeface="Arial"/>
              </a:rPr>
              <a:t>In </a:t>
            </a:r>
            <a:r>
              <a:rPr dirty="0" sz="1600" spc="-10">
                <a:solidFill>
                  <a:srgbClr val="545454"/>
                </a:solidFill>
                <a:latin typeface="Arial"/>
                <a:cs typeface="Arial"/>
              </a:rPr>
              <a:t>summary, </a:t>
            </a:r>
            <a:r>
              <a:rPr dirty="0" sz="1600" spc="5">
                <a:solidFill>
                  <a:srgbClr val="545454"/>
                </a:solidFill>
                <a:latin typeface="Arial"/>
                <a:cs typeface="Arial"/>
              </a:rPr>
              <a:t>the analysis confirmed obvious assumptions. Probably the biggest surprise </a:t>
            </a:r>
            <a:r>
              <a:rPr dirty="0" sz="1600" spc="10">
                <a:solidFill>
                  <a:srgbClr val="545454"/>
                </a:solidFill>
                <a:latin typeface="Arial"/>
                <a:cs typeface="Arial"/>
              </a:rPr>
              <a:t>was how  </a:t>
            </a:r>
            <a:r>
              <a:rPr dirty="0" sz="1600" spc="5">
                <a:solidFill>
                  <a:srgbClr val="545454"/>
                </a:solidFill>
                <a:latin typeface="Arial"/>
                <a:cs typeface="Arial"/>
              </a:rPr>
              <a:t>well the </a:t>
            </a:r>
            <a:r>
              <a:rPr dirty="0" sz="1600" spc="10">
                <a:solidFill>
                  <a:srgbClr val="545454"/>
                </a:solidFill>
                <a:latin typeface="Arial"/>
                <a:cs typeface="Arial"/>
              </a:rPr>
              <a:t>model was </a:t>
            </a:r>
            <a:r>
              <a:rPr dirty="0" sz="1600" spc="5">
                <a:solidFill>
                  <a:srgbClr val="545454"/>
                </a:solidFill>
                <a:latin typeface="Arial"/>
                <a:cs typeface="Arial"/>
              </a:rPr>
              <a:t>able to predict the </a:t>
            </a:r>
            <a:r>
              <a:rPr dirty="0" sz="1600" spc="10">
                <a:solidFill>
                  <a:srgbClr val="545454"/>
                </a:solidFill>
                <a:latin typeface="Arial"/>
                <a:cs typeface="Arial"/>
              </a:rPr>
              <a:t>number </a:t>
            </a:r>
            <a:r>
              <a:rPr dirty="0" sz="1600" spc="5">
                <a:solidFill>
                  <a:srgbClr val="545454"/>
                </a:solidFill>
                <a:latin typeface="Arial"/>
                <a:cs typeface="Arial"/>
              </a:rPr>
              <a:t>of bike</a:t>
            </a:r>
            <a:r>
              <a:rPr dirty="0" sz="1600" spc="-10">
                <a:solidFill>
                  <a:srgbClr val="545454"/>
                </a:solidFill>
                <a:latin typeface="Arial"/>
                <a:cs typeface="Arial"/>
              </a:rPr>
              <a:t> </a:t>
            </a:r>
            <a:r>
              <a:rPr dirty="0" sz="1600" spc="5">
                <a:solidFill>
                  <a:srgbClr val="545454"/>
                </a:solidFill>
                <a:latin typeface="Arial"/>
                <a:cs typeface="Arial"/>
              </a:rPr>
              <a:t>rides.</a:t>
            </a:r>
            <a:endParaRPr sz="16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2" name="object 2"/>
          <p:cNvSpPr txBox="1">
            <a:spLocks noGrp="1"/>
          </p:cNvSpPr>
          <p:nvPr>
            <p:ph type="title"/>
          </p:nvPr>
        </p:nvSpPr>
        <p:spPr>
          <a:xfrm>
            <a:off x="887384" y="733119"/>
            <a:ext cx="1555115" cy="515620"/>
          </a:xfrm>
          <a:prstGeom prst="rect"/>
        </p:spPr>
        <p:txBody>
          <a:bodyPr wrap="square" lIns="0" tIns="14604" rIns="0" bIns="0" rtlCol="0" vert="horz">
            <a:spAutoFit/>
          </a:bodyPr>
          <a:lstStyle/>
          <a:p>
            <a:pPr marL="12700">
              <a:lnSpc>
                <a:spcPct val="100000"/>
              </a:lnSpc>
              <a:spcBef>
                <a:spcPts val="114"/>
              </a:spcBef>
            </a:pPr>
            <a:r>
              <a:rPr dirty="0" spc="-140"/>
              <a:t>Abstrac</a:t>
            </a:r>
            <a:r>
              <a:rPr dirty="0" spc="5"/>
              <a:t>t</a:t>
            </a:r>
          </a:p>
        </p:txBody>
      </p:sp>
      <p:sp>
        <p:nvSpPr>
          <p:cNvPr id="3" name="object 3"/>
          <p:cNvSpPr txBox="1"/>
          <p:nvPr/>
        </p:nvSpPr>
        <p:spPr>
          <a:xfrm>
            <a:off x="887384" y="1689050"/>
            <a:ext cx="8917940" cy="3865879"/>
          </a:xfrm>
          <a:prstGeom prst="rect">
            <a:avLst/>
          </a:prstGeom>
        </p:spPr>
        <p:txBody>
          <a:bodyPr wrap="square" lIns="0" tIns="15240" rIns="0" bIns="0" rtlCol="0" vert="horz">
            <a:spAutoFit/>
          </a:bodyPr>
          <a:lstStyle/>
          <a:p>
            <a:pPr algn="just" marL="12700" marR="5080">
              <a:lnSpc>
                <a:spcPct val="100000"/>
              </a:lnSpc>
              <a:spcBef>
                <a:spcPts val="120"/>
              </a:spcBef>
            </a:pPr>
            <a:r>
              <a:rPr dirty="0" sz="1600" spc="5">
                <a:solidFill>
                  <a:srgbClr val="545454"/>
                </a:solidFill>
                <a:latin typeface="Arial"/>
                <a:cs typeface="Arial"/>
              </a:rPr>
              <a:t>This piece of </a:t>
            </a:r>
            <a:r>
              <a:rPr dirty="0" sz="1600" spc="10">
                <a:solidFill>
                  <a:srgbClr val="545454"/>
                </a:solidFill>
                <a:latin typeface="Arial"/>
                <a:cs typeface="Arial"/>
              </a:rPr>
              <a:t>work </a:t>
            </a:r>
            <a:r>
              <a:rPr dirty="0" sz="1600" spc="5">
                <a:solidFill>
                  <a:srgbClr val="545454"/>
                </a:solidFill>
                <a:latin typeface="Arial"/>
                <a:cs typeface="Arial"/>
              </a:rPr>
              <a:t>investigates </a:t>
            </a:r>
            <a:r>
              <a:rPr dirty="0" sz="1600" spc="5" b="1">
                <a:solidFill>
                  <a:srgbClr val="545454"/>
                </a:solidFill>
                <a:latin typeface="Arial"/>
                <a:cs typeface="Arial"/>
              </a:rPr>
              <a:t>to </a:t>
            </a:r>
            <a:r>
              <a:rPr dirty="0" sz="1600" spc="10" b="1">
                <a:solidFill>
                  <a:srgbClr val="545454"/>
                </a:solidFill>
                <a:latin typeface="Arial"/>
                <a:cs typeface="Arial"/>
              </a:rPr>
              <a:t>what </a:t>
            </a:r>
            <a:r>
              <a:rPr dirty="0" sz="1600" spc="5" b="1">
                <a:solidFill>
                  <a:srgbClr val="545454"/>
                </a:solidFill>
                <a:latin typeface="Arial"/>
                <a:cs typeface="Arial"/>
              </a:rPr>
              <a:t>extent </a:t>
            </a:r>
            <a:r>
              <a:rPr dirty="0" sz="1600" spc="10">
                <a:solidFill>
                  <a:srgbClr val="545454"/>
                </a:solidFill>
                <a:latin typeface="Arial"/>
                <a:cs typeface="Arial"/>
              </a:rPr>
              <a:t>and </a:t>
            </a:r>
            <a:r>
              <a:rPr dirty="0" sz="1600" spc="10" b="1">
                <a:solidFill>
                  <a:srgbClr val="545454"/>
                </a:solidFill>
                <a:latin typeface="Arial"/>
                <a:cs typeface="Arial"/>
              </a:rPr>
              <a:t>how weather and </a:t>
            </a:r>
            <a:r>
              <a:rPr dirty="0" sz="1600" spc="5" b="1">
                <a:solidFill>
                  <a:srgbClr val="545454"/>
                </a:solidFill>
                <a:latin typeface="Arial"/>
                <a:cs typeface="Arial"/>
              </a:rPr>
              <a:t>time of </a:t>
            </a:r>
            <a:r>
              <a:rPr dirty="0" sz="1600" spc="10" b="1">
                <a:solidFill>
                  <a:srgbClr val="545454"/>
                </a:solidFill>
                <a:latin typeface="Arial"/>
                <a:cs typeface="Arial"/>
              </a:rPr>
              <a:t>day </a:t>
            </a:r>
            <a:r>
              <a:rPr dirty="0" sz="1600" spc="5" b="1">
                <a:solidFill>
                  <a:srgbClr val="545454"/>
                </a:solidFill>
                <a:latin typeface="Arial"/>
                <a:cs typeface="Arial"/>
              </a:rPr>
              <a:t>influence  bike rentals </a:t>
            </a:r>
            <a:r>
              <a:rPr dirty="0" sz="1600" spc="5">
                <a:solidFill>
                  <a:srgbClr val="545454"/>
                </a:solidFill>
                <a:latin typeface="Arial"/>
                <a:cs typeface="Arial"/>
              </a:rPr>
              <a:t>in </a:t>
            </a:r>
            <a:r>
              <a:rPr dirty="0" sz="1600" spc="10">
                <a:solidFill>
                  <a:srgbClr val="545454"/>
                </a:solidFill>
                <a:latin typeface="Arial"/>
                <a:cs typeface="Arial"/>
              </a:rPr>
              <a:t>a </a:t>
            </a:r>
            <a:r>
              <a:rPr dirty="0" sz="1600" spc="5">
                <a:solidFill>
                  <a:srgbClr val="545454"/>
                </a:solidFill>
                <a:latin typeface="Arial"/>
                <a:cs typeface="Arial"/>
              </a:rPr>
              <a:t>public bike sharing </a:t>
            </a:r>
            <a:r>
              <a:rPr dirty="0" sz="1600" spc="10">
                <a:solidFill>
                  <a:srgbClr val="545454"/>
                </a:solidFill>
                <a:latin typeface="Arial"/>
                <a:cs typeface="Arial"/>
              </a:rPr>
              <a:t>system </a:t>
            </a:r>
            <a:r>
              <a:rPr dirty="0" sz="1600" spc="5">
                <a:solidFill>
                  <a:srgbClr val="545454"/>
                </a:solidFill>
                <a:latin typeface="Arial"/>
                <a:cs typeface="Arial"/>
              </a:rPr>
              <a:t>in Montreal. Public data obtained from the </a:t>
            </a:r>
            <a:r>
              <a:rPr dirty="0" sz="1600" spc="10">
                <a:solidFill>
                  <a:srgbClr val="545454"/>
                </a:solidFill>
                <a:latin typeface="Arial"/>
                <a:cs typeface="Arial"/>
              </a:rPr>
              <a:t>Canadian  </a:t>
            </a:r>
            <a:r>
              <a:rPr dirty="0" sz="1600" spc="5">
                <a:solidFill>
                  <a:srgbClr val="545454"/>
                </a:solidFill>
                <a:latin typeface="Arial"/>
                <a:cs typeface="Arial"/>
              </a:rPr>
              <a:t>government’s past weather </a:t>
            </a:r>
            <a:r>
              <a:rPr dirty="0" sz="1600" spc="10">
                <a:solidFill>
                  <a:srgbClr val="545454"/>
                </a:solidFill>
                <a:latin typeface="Arial"/>
                <a:cs typeface="Arial"/>
              </a:rPr>
              <a:t>and </a:t>
            </a:r>
            <a:r>
              <a:rPr dirty="0" sz="1600" spc="5">
                <a:solidFill>
                  <a:srgbClr val="545454"/>
                </a:solidFill>
                <a:latin typeface="Arial"/>
                <a:cs typeface="Arial"/>
              </a:rPr>
              <a:t>climate service, </a:t>
            </a:r>
            <a:r>
              <a:rPr dirty="0" sz="1600" spc="10">
                <a:solidFill>
                  <a:srgbClr val="545454"/>
                </a:solidFill>
                <a:latin typeface="Arial"/>
                <a:cs typeface="Arial"/>
              </a:rPr>
              <a:t>as </a:t>
            </a:r>
            <a:r>
              <a:rPr dirty="0" sz="1600" spc="5">
                <a:solidFill>
                  <a:srgbClr val="545454"/>
                </a:solidFill>
                <a:latin typeface="Arial"/>
                <a:cs typeface="Arial"/>
              </a:rPr>
              <a:t>well </a:t>
            </a:r>
            <a:r>
              <a:rPr dirty="0" sz="1600" spc="10">
                <a:solidFill>
                  <a:srgbClr val="545454"/>
                </a:solidFill>
                <a:latin typeface="Arial"/>
                <a:cs typeface="Arial"/>
              </a:rPr>
              <a:t>as </a:t>
            </a:r>
            <a:r>
              <a:rPr dirty="0" sz="1600" spc="5">
                <a:solidFill>
                  <a:srgbClr val="545454"/>
                </a:solidFill>
                <a:latin typeface="Arial"/>
                <a:cs typeface="Arial"/>
              </a:rPr>
              <a:t>bike sharing data available from  Kaggle are analyzed via </a:t>
            </a:r>
            <a:r>
              <a:rPr dirty="0" sz="1600" spc="10">
                <a:solidFill>
                  <a:srgbClr val="545454"/>
                </a:solidFill>
                <a:latin typeface="Arial"/>
                <a:cs typeface="Arial"/>
              </a:rPr>
              <a:t>a </a:t>
            </a:r>
            <a:r>
              <a:rPr dirty="0" sz="1600" spc="5">
                <a:solidFill>
                  <a:srgbClr val="545454"/>
                </a:solidFill>
                <a:latin typeface="Arial"/>
                <a:cs typeface="Arial"/>
              </a:rPr>
              <a:t>simple baseline </a:t>
            </a:r>
            <a:r>
              <a:rPr dirty="0" sz="1600" spc="10">
                <a:solidFill>
                  <a:srgbClr val="545454"/>
                </a:solidFill>
                <a:latin typeface="Arial"/>
                <a:cs typeface="Arial"/>
              </a:rPr>
              <a:t>model </a:t>
            </a:r>
            <a:r>
              <a:rPr dirty="0" sz="1600" spc="5">
                <a:solidFill>
                  <a:srgbClr val="545454"/>
                </a:solidFill>
                <a:latin typeface="Arial"/>
                <a:cs typeface="Arial"/>
              </a:rPr>
              <a:t>(moving average) </a:t>
            </a:r>
            <a:r>
              <a:rPr dirty="0" sz="1600" spc="10">
                <a:solidFill>
                  <a:srgbClr val="545454"/>
                </a:solidFill>
                <a:latin typeface="Arial"/>
                <a:cs typeface="Arial"/>
              </a:rPr>
              <a:t>and a more complex machine  </a:t>
            </a:r>
            <a:r>
              <a:rPr dirty="0" sz="1600" spc="5">
                <a:solidFill>
                  <a:srgbClr val="545454"/>
                </a:solidFill>
                <a:latin typeface="Arial"/>
                <a:cs typeface="Arial"/>
              </a:rPr>
              <a:t>learning </a:t>
            </a:r>
            <a:r>
              <a:rPr dirty="0" sz="1600" spc="10">
                <a:solidFill>
                  <a:srgbClr val="545454"/>
                </a:solidFill>
                <a:latin typeface="Arial"/>
                <a:cs typeface="Arial"/>
              </a:rPr>
              <a:t>model </a:t>
            </a:r>
            <a:r>
              <a:rPr dirty="0" sz="1600" spc="5">
                <a:solidFill>
                  <a:srgbClr val="545454"/>
                </a:solidFill>
                <a:latin typeface="Arial"/>
                <a:cs typeface="Arial"/>
              </a:rPr>
              <a:t>(gradient boosting regression). Partial </a:t>
            </a:r>
            <a:r>
              <a:rPr dirty="0" sz="1600" spc="10">
                <a:solidFill>
                  <a:srgbClr val="545454"/>
                </a:solidFill>
                <a:latin typeface="Arial"/>
                <a:cs typeface="Arial"/>
              </a:rPr>
              <a:t>dependence </a:t>
            </a:r>
            <a:r>
              <a:rPr dirty="0" sz="1600" spc="5">
                <a:solidFill>
                  <a:srgbClr val="545454"/>
                </a:solidFill>
                <a:latin typeface="Arial"/>
                <a:cs typeface="Arial"/>
              </a:rPr>
              <a:t>plots </a:t>
            </a:r>
            <a:r>
              <a:rPr dirty="0" sz="1600" spc="10">
                <a:solidFill>
                  <a:srgbClr val="545454"/>
                </a:solidFill>
                <a:latin typeface="Arial"/>
                <a:cs typeface="Arial"/>
              </a:rPr>
              <a:t>(PDP) and </a:t>
            </a:r>
            <a:r>
              <a:rPr dirty="0" sz="1600" spc="5">
                <a:solidFill>
                  <a:srgbClr val="545454"/>
                </a:solidFill>
                <a:latin typeface="Arial"/>
                <a:cs typeface="Arial"/>
              </a:rPr>
              <a:t>individual  conditional expectation plots (ICE) are </a:t>
            </a:r>
            <a:r>
              <a:rPr dirty="0" sz="1600" spc="10">
                <a:solidFill>
                  <a:srgbClr val="545454"/>
                </a:solidFill>
                <a:latin typeface="Arial"/>
                <a:cs typeface="Arial"/>
              </a:rPr>
              <a:t>used </a:t>
            </a:r>
            <a:r>
              <a:rPr dirty="0" sz="1600" spc="5">
                <a:solidFill>
                  <a:srgbClr val="545454"/>
                </a:solidFill>
                <a:latin typeface="Arial"/>
                <a:cs typeface="Arial"/>
              </a:rPr>
              <a:t>to visualize the influences of the </a:t>
            </a:r>
            <a:r>
              <a:rPr dirty="0" sz="1600">
                <a:solidFill>
                  <a:srgbClr val="545454"/>
                </a:solidFill>
                <a:latin typeface="Arial"/>
                <a:cs typeface="Arial"/>
              </a:rPr>
              <a:t>different</a:t>
            </a:r>
            <a:r>
              <a:rPr dirty="0" sz="1600" spc="120">
                <a:solidFill>
                  <a:srgbClr val="545454"/>
                </a:solidFill>
                <a:latin typeface="Arial"/>
                <a:cs typeface="Arial"/>
              </a:rPr>
              <a:t> </a:t>
            </a:r>
            <a:r>
              <a:rPr dirty="0" sz="1600" spc="5">
                <a:solidFill>
                  <a:srgbClr val="545454"/>
                </a:solidFill>
                <a:latin typeface="Arial"/>
                <a:cs typeface="Arial"/>
              </a:rPr>
              <a:t>factors.</a:t>
            </a:r>
            <a:endParaRPr sz="1600">
              <a:latin typeface="Arial"/>
              <a:cs typeface="Arial"/>
            </a:endParaRPr>
          </a:p>
          <a:p>
            <a:pPr>
              <a:lnSpc>
                <a:spcPct val="100000"/>
              </a:lnSpc>
              <a:spcBef>
                <a:spcPts val="30"/>
              </a:spcBef>
            </a:pPr>
            <a:endParaRPr sz="1450">
              <a:latin typeface="Times New Roman"/>
              <a:cs typeface="Times New Roman"/>
            </a:endParaRPr>
          </a:p>
          <a:p>
            <a:pPr algn="just" marL="12700" marR="5080">
              <a:lnSpc>
                <a:spcPct val="100000"/>
              </a:lnSpc>
            </a:pPr>
            <a:r>
              <a:rPr dirty="0" sz="1600" spc="5">
                <a:solidFill>
                  <a:srgbClr val="545454"/>
                </a:solidFill>
                <a:latin typeface="Arial"/>
                <a:cs typeface="Arial"/>
              </a:rPr>
              <a:t>Results </a:t>
            </a:r>
            <a:r>
              <a:rPr dirty="0" sz="1600" spc="10">
                <a:solidFill>
                  <a:srgbClr val="545454"/>
                </a:solidFill>
                <a:latin typeface="Arial"/>
                <a:cs typeface="Arial"/>
              </a:rPr>
              <a:t>show </a:t>
            </a:r>
            <a:r>
              <a:rPr dirty="0" sz="1600" spc="5">
                <a:solidFill>
                  <a:srgbClr val="545454"/>
                </a:solidFill>
                <a:latin typeface="Arial"/>
                <a:cs typeface="Arial"/>
              </a:rPr>
              <a:t>that the </a:t>
            </a:r>
            <a:r>
              <a:rPr dirty="0" sz="1600" spc="10">
                <a:solidFill>
                  <a:srgbClr val="545454"/>
                </a:solidFill>
                <a:latin typeface="Arial"/>
                <a:cs typeface="Arial"/>
              </a:rPr>
              <a:t>model can </a:t>
            </a:r>
            <a:r>
              <a:rPr dirty="0" sz="1600" spc="5">
                <a:solidFill>
                  <a:srgbClr val="545454"/>
                </a:solidFill>
                <a:latin typeface="Arial"/>
                <a:cs typeface="Arial"/>
              </a:rPr>
              <a:t>explain the </a:t>
            </a:r>
            <a:r>
              <a:rPr dirty="0" sz="1600" spc="10">
                <a:solidFill>
                  <a:srgbClr val="545454"/>
                </a:solidFill>
                <a:latin typeface="Arial"/>
                <a:cs typeface="Arial"/>
              </a:rPr>
              <a:t>number </a:t>
            </a:r>
            <a:r>
              <a:rPr dirty="0" sz="1600" spc="5">
                <a:solidFill>
                  <a:srgbClr val="545454"/>
                </a:solidFill>
                <a:latin typeface="Arial"/>
                <a:cs typeface="Arial"/>
              </a:rPr>
              <a:t>of hourly bike rides very well </a:t>
            </a:r>
            <a:r>
              <a:rPr dirty="0" sz="1600" spc="-45">
                <a:solidFill>
                  <a:srgbClr val="545454"/>
                </a:solidFill>
                <a:latin typeface="Arial"/>
                <a:cs typeface="Arial"/>
              </a:rPr>
              <a:t>(</a:t>
            </a:r>
            <a:r>
              <a:rPr dirty="0" sz="1400" spc="-45">
                <a:solidFill>
                  <a:srgbClr val="545454"/>
                </a:solidFill>
                <a:latin typeface="Arial"/>
                <a:cs typeface="Arial"/>
              </a:rPr>
              <a:t>93.3% </a:t>
            </a:r>
            <a:r>
              <a:rPr dirty="0" sz="1600" spc="5">
                <a:solidFill>
                  <a:srgbClr val="545454"/>
                </a:solidFill>
                <a:latin typeface="Arial"/>
                <a:cs typeface="Arial"/>
              </a:rPr>
              <a:t>of  variance explained). </a:t>
            </a:r>
            <a:r>
              <a:rPr dirty="0" sz="1600" spc="10">
                <a:solidFill>
                  <a:srgbClr val="545454"/>
                </a:solidFill>
                <a:latin typeface="Arial"/>
                <a:cs typeface="Arial"/>
              </a:rPr>
              <a:t>The most </a:t>
            </a:r>
            <a:r>
              <a:rPr dirty="0" sz="1600" spc="5">
                <a:solidFill>
                  <a:srgbClr val="545454"/>
                </a:solidFill>
                <a:latin typeface="Arial"/>
                <a:cs typeface="Arial"/>
              </a:rPr>
              <a:t>important influences </a:t>
            </a:r>
            <a:r>
              <a:rPr dirty="0" sz="1600" spc="10">
                <a:solidFill>
                  <a:srgbClr val="545454"/>
                </a:solidFill>
                <a:latin typeface="Arial"/>
                <a:cs typeface="Arial"/>
              </a:rPr>
              <a:t>on </a:t>
            </a:r>
            <a:r>
              <a:rPr dirty="0" sz="1600" spc="5">
                <a:solidFill>
                  <a:srgbClr val="545454"/>
                </a:solidFill>
                <a:latin typeface="Arial"/>
                <a:cs typeface="Arial"/>
              </a:rPr>
              <a:t>the </a:t>
            </a:r>
            <a:r>
              <a:rPr dirty="0" sz="1600" spc="10">
                <a:solidFill>
                  <a:srgbClr val="545454"/>
                </a:solidFill>
                <a:latin typeface="Arial"/>
                <a:cs typeface="Arial"/>
              </a:rPr>
              <a:t>number </a:t>
            </a:r>
            <a:r>
              <a:rPr dirty="0" sz="1600" spc="5">
                <a:solidFill>
                  <a:srgbClr val="545454"/>
                </a:solidFill>
                <a:latin typeface="Arial"/>
                <a:cs typeface="Arial"/>
              </a:rPr>
              <a:t>of bike rides </a:t>
            </a:r>
            <a:r>
              <a:rPr dirty="0" sz="1600" spc="10">
                <a:solidFill>
                  <a:srgbClr val="545454"/>
                </a:solidFill>
                <a:latin typeface="Arial"/>
                <a:cs typeface="Arial"/>
              </a:rPr>
              <a:t>seem </a:t>
            </a:r>
            <a:r>
              <a:rPr dirty="0" sz="1600" spc="5">
                <a:solidFill>
                  <a:srgbClr val="545454"/>
                </a:solidFill>
                <a:latin typeface="Arial"/>
                <a:cs typeface="Arial"/>
              </a:rPr>
              <a:t>to </a:t>
            </a:r>
            <a:r>
              <a:rPr dirty="0" sz="1600" spc="10">
                <a:solidFill>
                  <a:srgbClr val="545454"/>
                </a:solidFill>
                <a:latin typeface="Arial"/>
                <a:cs typeface="Arial"/>
              </a:rPr>
              <a:t>be  </a:t>
            </a:r>
            <a:r>
              <a:rPr dirty="0" sz="1600" spc="5">
                <a:solidFill>
                  <a:srgbClr val="545454"/>
                </a:solidFill>
                <a:latin typeface="Arial"/>
                <a:cs typeface="Arial"/>
              </a:rPr>
              <a:t>temperature, atmospheric pressure, hour of the </a:t>
            </a:r>
            <a:r>
              <a:rPr dirty="0" sz="1600" spc="10">
                <a:solidFill>
                  <a:srgbClr val="545454"/>
                </a:solidFill>
                <a:latin typeface="Arial"/>
                <a:cs typeface="Arial"/>
              </a:rPr>
              <a:t>day and </a:t>
            </a:r>
            <a:r>
              <a:rPr dirty="0" sz="1600" spc="5">
                <a:solidFill>
                  <a:srgbClr val="545454"/>
                </a:solidFill>
                <a:latin typeface="Arial"/>
                <a:cs typeface="Arial"/>
              </a:rPr>
              <a:t>relative </a:t>
            </a:r>
            <a:r>
              <a:rPr dirty="0" sz="1600" spc="-10">
                <a:solidFill>
                  <a:srgbClr val="545454"/>
                </a:solidFill>
                <a:latin typeface="Arial"/>
                <a:cs typeface="Arial"/>
              </a:rPr>
              <a:t>humidity, </a:t>
            </a:r>
            <a:r>
              <a:rPr dirty="0" sz="1600" spc="5">
                <a:solidFill>
                  <a:srgbClr val="545454"/>
                </a:solidFill>
                <a:latin typeface="Arial"/>
                <a:cs typeface="Arial"/>
              </a:rPr>
              <a:t>but there are strong  interactions </a:t>
            </a:r>
            <a:r>
              <a:rPr dirty="0" sz="1600" spc="10">
                <a:solidFill>
                  <a:srgbClr val="545454"/>
                </a:solidFill>
                <a:latin typeface="Arial"/>
                <a:cs typeface="Arial"/>
              </a:rPr>
              <a:t>between </a:t>
            </a:r>
            <a:r>
              <a:rPr dirty="0" sz="1600" spc="5">
                <a:solidFill>
                  <a:srgbClr val="545454"/>
                </a:solidFill>
                <a:latin typeface="Arial"/>
                <a:cs typeface="Arial"/>
              </a:rPr>
              <a:t>these influences: For example, the </a:t>
            </a:r>
            <a:r>
              <a:rPr dirty="0" sz="1600" spc="10">
                <a:solidFill>
                  <a:srgbClr val="545454"/>
                </a:solidFill>
                <a:latin typeface="Arial"/>
                <a:cs typeface="Arial"/>
              </a:rPr>
              <a:t>number </a:t>
            </a:r>
            <a:r>
              <a:rPr dirty="0" sz="1600" spc="5">
                <a:solidFill>
                  <a:srgbClr val="545454"/>
                </a:solidFill>
                <a:latin typeface="Arial"/>
                <a:cs typeface="Arial"/>
              </a:rPr>
              <a:t>of predicted bike rides increases  with temperature, but only </a:t>
            </a:r>
            <a:r>
              <a:rPr dirty="0" sz="1600">
                <a:solidFill>
                  <a:srgbClr val="545454"/>
                </a:solidFill>
                <a:latin typeface="Arial"/>
                <a:cs typeface="Arial"/>
              </a:rPr>
              <a:t>if </a:t>
            </a:r>
            <a:r>
              <a:rPr dirty="0" sz="1600" spc="5">
                <a:solidFill>
                  <a:srgbClr val="545454"/>
                </a:solidFill>
                <a:latin typeface="Arial"/>
                <a:cs typeface="Arial"/>
              </a:rPr>
              <a:t>relative humidity is not too</a:t>
            </a:r>
            <a:r>
              <a:rPr dirty="0" sz="1600" spc="20">
                <a:solidFill>
                  <a:srgbClr val="545454"/>
                </a:solidFill>
                <a:latin typeface="Arial"/>
                <a:cs typeface="Arial"/>
              </a:rPr>
              <a:t> </a:t>
            </a:r>
            <a:r>
              <a:rPr dirty="0" sz="1600" spc="5">
                <a:solidFill>
                  <a:srgbClr val="545454"/>
                </a:solidFill>
                <a:latin typeface="Arial"/>
                <a:cs typeface="Arial"/>
              </a:rPr>
              <a:t>high.</a:t>
            </a:r>
            <a:endParaRPr sz="1600">
              <a:latin typeface="Arial"/>
              <a:cs typeface="Arial"/>
            </a:endParaRPr>
          </a:p>
          <a:p>
            <a:pPr marL="12700">
              <a:lnSpc>
                <a:spcPct val="100000"/>
              </a:lnSpc>
              <a:spcBef>
                <a:spcPts val="1620"/>
              </a:spcBef>
            </a:pPr>
            <a:r>
              <a:rPr dirty="0" sz="1600" spc="10">
                <a:solidFill>
                  <a:srgbClr val="545454"/>
                </a:solidFill>
                <a:latin typeface="Arial"/>
                <a:cs typeface="Arial"/>
              </a:rPr>
              <a:t>The </a:t>
            </a:r>
            <a:r>
              <a:rPr dirty="0" sz="1600" spc="5">
                <a:solidFill>
                  <a:srgbClr val="545454"/>
                </a:solidFill>
                <a:latin typeface="Arial"/>
                <a:cs typeface="Arial"/>
              </a:rPr>
              <a:t>full analysis is available in multiple python files </a:t>
            </a:r>
            <a:r>
              <a:rPr dirty="0" sz="1600" spc="10">
                <a:solidFill>
                  <a:srgbClr val="545454"/>
                </a:solidFill>
                <a:latin typeface="Arial"/>
                <a:cs typeface="Arial"/>
              </a:rPr>
              <a:t>on </a:t>
            </a:r>
            <a:r>
              <a:rPr dirty="0" sz="1600" spc="5">
                <a:solidFill>
                  <a:srgbClr val="545454"/>
                </a:solidFill>
                <a:latin typeface="Arial"/>
                <a:cs typeface="Arial"/>
              </a:rPr>
              <a:t>github:</a:t>
            </a:r>
            <a:r>
              <a:rPr dirty="0" sz="1600" spc="60">
                <a:solidFill>
                  <a:srgbClr val="545454"/>
                </a:solidFill>
                <a:latin typeface="Arial"/>
                <a:cs typeface="Arial"/>
              </a:rPr>
              <a:t> </a:t>
            </a:r>
            <a:r>
              <a:rPr dirty="0" u="sng" sz="1600" spc="5">
                <a:solidFill>
                  <a:srgbClr val="1A4D8A"/>
                </a:solidFill>
                <a:uFill>
                  <a:solidFill>
                    <a:srgbClr val="2A7BDF"/>
                  </a:solidFill>
                </a:uFill>
                <a:latin typeface="Arial"/>
                <a:cs typeface="Arial"/>
                <a:hlinkClick r:id="rId2"/>
              </a:rPr>
              <a:t>kgl­cycle­share­main­file.py</a:t>
            </a:r>
            <a:r>
              <a:rPr dirty="0" sz="1600" spc="5">
                <a:solidFill>
                  <a:srgbClr val="545454"/>
                </a:solidFill>
                <a:latin typeface="Arial"/>
                <a:cs typeface="Arial"/>
              </a:rPr>
              <a:t>.</a:t>
            </a:r>
            <a:endParaRPr sz="1600">
              <a:latin typeface="Arial"/>
              <a:cs typeface="Arial"/>
            </a:endParaRPr>
          </a:p>
          <a:p>
            <a:pPr algn="just" marL="12700" marR="8255">
              <a:lnSpc>
                <a:spcPct val="100000"/>
              </a:lnSpc>
              <a:spcBef>
                <a:spcPts val="5"/>
              </a:spcBef>
            </a:pPr>
            <a:r>
              <a:rPr dirty="0" sz="1600" spc="10">
                <a:solidFill>
                  <a:srgbClr val="545454"/>
                </a:solidFill>
                <a:latin typeface="Arial"/>
                <a:cs typeface="Arial"/>
              </a:rPr>
              <a:t>A </a:t>
            </a:r>
            <a:r>
              <a:rPr dirty="0" sz="1600" spc="5">
                <a:solidFill>
                  <a:srgbClr val="545454"/>
                </a:solidFill>
                <a:latin typeface="Arial"/>
                <a:cs typeface="Arial"/>
              </a:rPr>
              <a:t>synopsis is available </a:t>
            </a:r>
            <a:r>
              <a:rPr dirty="0" sz="1600" spc="10">
                <a:solidFill>
                  <a:srgbClr val="545454"/>
                </a:solidFill>
                <a:latin typeface="Arial"/>
                <a:cs typeface="Arial"/>
              </a:rPr>
              <a:t>as an </a:t>
            </a:r>
            <a:r>
              <a:rPr dirty="0" sz="1600" spc="5">
                <a:solidFill>
                  <a:srgbClr val="545454"/>
                </a:solidFill>
                <a:latin typeface="Arial"/>
                <a:cs typeface="Arial"/>
              </a:rPr>
              <a:t>ipython notebook </a:t>
            </a:r>
            <a:r>
              <a:rPr dirty="0" u="sng" sz="1600" spc="5">
                <a:solidFill>
                  <a:srgbClr val="1A4D8A"/>
                </a:solidFill>
                <a:uFill>
                  <a:solidFill>
                    <a:srgbClr val="2A7BDF"/>
                  </a:solidFill>
                </a:uFill>
                <a:latin typeface="Arial"/>
                <a:cs typeface="Arial"/>
                <a:hlinkClick r:id="rId3"/>
              </a:rPr>
              <a:t>cycle­share­analysis­synopsis.ipynb</a:t>
            </a:r>
            <a:r>
              <a:rPr dirty="0" sz="1600" spc="5">
                <a:solidFill>
                  <a:srgbClr val="545454"/>
                </a:solidFill>
                <a:latin typeface="Arial"/>
                <a:cs typeface="Arial"/>
              </a:rPr>
              <a:t>, or </a:t>
            </a:r>
            <a:r>
              <a:rPr dirty="0" sz="1600" spc="10">
                <a:solidFill>
                  <a:srgbClr val="545454"/>
                </a:solidFill>
                <a:latin typeface="Arial"/>
                <a:cs typeface="Arial"/>
              </a:rPr>
              <a:t>as </a:t>
            </a:r>
            <a:r>
              <a:rPr dirty="0" u="sng" sz="1600" spc="5">
                <a:solidFill>
                  <a:srgbClr val="1A4D8A"/>
                </a:solidFill>
                <a:uFill>
                  <a:solidFill>
                    <a:srgbClr val="2A7BDF"/>
                  </a:solidFill>
                </a:uFill>
                <a:latin typeface="Arial"/>
                <a:cs typeface="Arial"/>
                <a:hlinkClick r:id="rId4"/>
              </a:rPr>
              <a:t>html</a:t>
            </a:r>
            <a:r>
              <a:rPr dirty="0" sz="1600" spc="5">
                <a:solidFill>
                  <a:srgbClr val="1A4D8A"/>
                </a:solidFill>
                <a:latin typeface="Arial"/>
                <a:cs typeface="Arial"/>
                <a:hlinkClick r:id="rId4"/>
              </a:rPr>
              <a:t> </a:t>
            </a:r>
            <a:r>
              <a:rPr dirty="0" sz="1600" spc="5">
                <a:solidFill>
                  <a:srgbClr val="545454"/>
                </a:solidFill>
                <a:latin typeface="Arial"/>
                <a:cs typeface="Arial"/>
              </a:rPr>
              <a:t>to  download.</a:t>
            </a:r>
            <a:endParaRPr sz="16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2" name="object 2"/>
          <p:cNvSpPr txBox="1">
            <a:spLocks noGrp="1"/>
          </p:cNvSpPr>
          <p:nvPr>
            <p:ph type="title"/>
          </p:nvPr>
        </p:nvSpPr>
        <p:spPr>
          <a:xfrm>
            <a:off x="887384" y="733026"/>
            <a:ext cx="2064385" cy="515620"/>
          </a:xfrm>
          <a:prstGeom prst="rect"/>
        </p:spPr>
        <p:txBody>
          <a:bodyPr wrap="square" lIns="0" tIns="14604" rIns="0" bIns="0" rtlCol="0" vert="horz">
            <a:spAutoFit/>
          </a:bodyPr>
          <a:lstStyle/>
          <a:p>
            <a:pPr marL="12700">
              <a:lnSpc>
                <a:spcPct val="100000"/>
              </a:lnSpc>
              <a:spcBef>
                <a:spcPts val="114"/>
              </a:spcBef>
            </a:pPr>
            <a:r>
              <a:rPr dirty="0" spc="-125"/>
              <a:t>References</a:t>
            </a:r>
          </a:p>
        </p:txBody>
      </p:sp>
      <p:sp>
        <p:nvSpPr>
          <p:cNvPr id="3" name="object 3"/>
          <p:cNvSpPr txBox="1"/>
          <p:nvPr/>
        </p:nvSpPr>
        <p:spPr>
          <a:xfrm>
            <a:off x="887384" y="1689501"/>
            <a:ext cx="4401820" cy="2255520"/>
          </a:xfrm>
          <a:prstGeom prst="rect">
            <a:avLst/>
          </a:prstGeom>
        </p:spPr>
        <p:txBody>
          <a:bodyPr wrap="square" lIns="0" tIns="22860" rIns="0" bIns="0" rtlCol="0" vert="horz">
            <a:spAutoFit/>
          </a:bodyPr>
          <a:lstStyle/>
          <a:p>
            <a:pPr algn="just" marL="12700" marR="6985">
              <a:lnSpc>
                <a:spcPts val="1290"/>
              </a:lnSpc>
              <a:spcBef>
                <a:spcPts val="180"/>
              </a:spcBef>
              <a:buAutoNum type="arabicPeriod"/>
              <a:tabLst>
                <a:tab pos="243204" algn="l"/>
              </a:tabLst>
            </a:pPr>
            <a:r>
              <a:rPr dirty="0" sz="1100" spc="5">
                <a:solidFill>
                  <a:srgbClr val="545454"/>
                </a:solidFill>
                <a:latin typeface="Arial"/>
                <a:cs typeface="Arial"/>
              </a:rPr>
              <a:t>Molnar C. Partial Dependence Plot (PDP) [Internet]. 2018. </a:t>
            </a:r>
            <a:r>
              <a:rPr dirty="0" sz="1100" spc="315">
                <a:solidFill>
                  <a:srgbClr val="545454"/>
                </a:solidFill>
                <a:latin typeface="Arial"/>
                <a:cs typeface="Arial"/>
              </a:rPr>
              <a:t> </a:t>
            </a:r>
            <a:r>
              <a:rPr dirty="0" sz="1100">
                <a:solidFill>
                  <a:srgbClr val="545454"/>
                </a:solidFill>
                <a:latin typeface="Arial"/>
                <a:cs typeface="Arial"/>
              </a:rPr>
              <a:t>Available:</a:t>
            </a:r>
            <a:r>
              <a:rPr dirty="0" sz="1100" spc="5">
                <a:solidFill>
                  <a:srgbClr val="1A4D8A"/>
                </a:solidFill>
                <a:latin typeface="Arial"/>
                <a:cs typeface="Arial"/>
              </a:rPr>
              <a:t> </a:t>
            </a:r>
            <a:r>
              <a:rPr dirty="0" u="sng" sz="1100" spc="5">
                <a:solidFill>
                  <a:srgbClr val="1A4D8A"/>
                </a:solidFill>
                <a:uFill>
                  <a:solidFill>
                    <a:srgbClr val="2A7BDF"/>
                  </a:solidFill>
                </a:uFill>
                <a:latin typeface="Arial"/>
                <a:cs typeface="Arial"/>
                <a:hlinkClick r:id="rId2"/>
              </a:rPr>
              <a:t>https://christophm.github.io/interpretable­ml­book/pdp.html</a:t>
            </a:r>
            <a:endParaRPr sz="1100">
              <a:latin typeface="Arial"/>
              <a:cs typeface="Arial"/>
            </a:endParaRPr>
          </a:p>
          <a:p>
            <a:pPr>
              <a:lnSpc>
                <a:spcPct val="100000"/>
              </a:lnSpc>
              <a:spcBef>
                <a:spcPts val="45"/>
              </a:spcBef>
              <a:buClr>
                <a:srgbClr val="545454"/>
              </a:buClr>
              <a:buFont typeface="Arial"/>
              <a:buAutoNum type="arabicPeriod"/>
            </a:pPr>
            <a:endParaRPr sz="950">
              <a:latin typeface="Times New Roman"/>
              <a:cs typeface="Times New Roman"/>
            </a:endParaRPr>
          </a:p>
          <a:p>
            <a:pPr algn="just" marL="12700" marR="5080">
              <a:lnSpc>
                <a:spcPts val="1290"/>
              </a:lnSpc>
              <a:buAutoNum type="arabicPeriod"/>
              <a:tabLst>
                <a:tab pos="200025" algn="l"/>
              </a:tabLst>
            </a:pPr>
            <a:r>
              <a:rPr dirty="0" sz="1100" spc="5">
                <a:solidFill>
                  <a:srgbClr val="545454"/>
                </a:solidFill>
                <a:latin typeface="Arial"/>
                <a:cs typeface="Arial"/>
              </a:rPr>
              <a:t>Goldstein A, Kapelner A, Bleich J, Pitkin E. Peeking Inside the  Black Box: </a:t>
            </a:r>
            <a:r>
              <a:rPr dirty="0" sz="1100">
                <a:solidFill>
                  <a:srgbClr val="545454"/>
                </a:solidFill>
                <a:latin typeface="Arial"/>
                <a:cs typeface="Arial"/>
              </a:rPr>
              <a:t>Visualizing </a:t>
            </a:r>
            <a:r>
              <a:rPr dirty="0" sz="1100" spc="5">
                <a:solidFill>
                  <a:srgbClr val="545454"/>
                </a:solidFill>
                <a:latin typeface="Arial"/>
                <a:cs typeface="Arial"/>
              </a:rPr>
              <a:t>Statistical Learning with Plots of Individual  Conditional Expectation [Internet]. 2014. </a:t>
            </a:r>
            <a:r>
              <a:rPr dirty="0" sz="1100">
                <a:solidFill>
                  <a:srgbClr val="545454"/>
                </a:solidFill>
                <a:latin typeface="Arial"/>
                <a:cs typeface="Arial"/>
              </a:rPr>
              <a:t>Available: </a:t>
            </a:r>
            <a:r>
              <a:rPr dirty="0" u="sng" sz="1100">
                <a:solidFill>
                  <a:srgbClr val="1A4D8A"/>
                </a:solidFill>
                <a:uFill>
                  <a:solidFill>
                    <a:srgbClr val="2A7BDF"/>
                  </a:solidFill>
                </a:uFill>
                <a:latin typeface="Arial"/>
                <a:cs typeface="Arial"/>
                <a:hlinkClick r:id="rId3"/>
              </a:rPr>
              <a:t> https://arxiv.org/pdf/1309.6392.pdf</a:t>
            </a:r>
            <a:endParaRPr sz="1100">
              <a:latin typeface="Arial"/>
              <a:cs typeface="Arial"/>
            </a:endParaRPr>
          </a:p>
          <a:p>
            <a:pPr algn="just" marL="12700" marR="6350">
              <a:lnSpc>
                <a:spcPts val="1290"/>
              </a:lnSpc>
              <a:spcBef>
                <a:spcPts val="1055"/>
              </a:spcBef>
              <a:buAutoNum type="arabicPeriod"/>
              <a:tabLst>
                <a:tab pos="182245" algn="l"/>
              </a:tabLst>
            </a:pPr>
            <a:r>
              <a:rPr dirty="0" sz="1100" spc="5">
                <a:solidFill>
                  <a:srgbClr val="545454"/>
                </a:solidFill>
                <a:latin typeface="Arial"/>
                <a:cs typeface="Arial"/>
              </a:rPr>
              <a:t>Wheatley J. Random forest or gradient boosting? [Internet]. 2014. </a:t>
            </a:r>
            <a:r>
              <a:rPr dirty="0" sz="1100" spc="315">
                <a:solidFill>
                  <a:srgbClr val="545454"/>
                </a:solidFill>
                <a:latin typeface="Arial"/>
                <a:cs typeface="Arial"/>
              </a:rPr>
              <a:t> </a:t>
            </a:r>
            <a:r>
              <a:rPr dirty="0" sz="1100">
                <a:solidFill>
                  <a:srgbClr val="545454"/>
                </a:solidFill>
                <a:latin typeface="Arial"/>
                <a:cs typeface="Arial"/>
              </a:rPr>
              <a:t>Available:</a:t>
            </a:r>
            <a:r>
              <a:rPr dirty="0" sz="1100" spc="-15">
                <a:solidFill>
                  <a:srgbClr val="1A4D8A"/>
                </a:solidFill>
                <a:latin typeface="Arial"/>
                <a:cs typeface="Arial"/>
              </a:rPr>
              <a:t> </a:t>
            </a:r>
            <a:r>
              <a:rPr dirty="0" u="sng" sz="1100" spc="5">
                <a:solidFill>
                  <a:srgbClr val="1A4D8A"/>
                </a:solidFill>
                <a:uFill>
                  <a:solidFill>
                    <a:srgbClr val="2A7BDF"/>
                  </a:solidFill>
                </a:uFill>
                <a:latin typeface="Arial"/>
                <a:cs typeface="Arial"/>
                <a:hlinkClick r:id="rId4"/>
              </a:rPr>
              <a:t>http://joewheatley.net/random­forest­or­gradient­boosting/</a:t>
            </a:r>
            <a:endParaRPr sz="1100">
              <a:latin typeface="Arial"/>
              <a:cs typeface="Arial"/>
            </a:endParaRPr>
          </a:p>
          <a:p>
            <a:pPr>
              <a:lnSpc>
                <a:spcPct val="100000"/>
              </a:lnSpc>
              <a:spcBef>
                <a:spcPts val="45"/>
              </a:spcBef>
              <a:buClr>
                <a:srgbClr val="545454"/>
              </a:buClr>
              <a:buFont typeface="Arial"/>
              <a:buAutoNum type="arabicPeriod"/>
            </a:pPr>
            <a:endParaRPr sz="950">
              <a:latin typeface="Times New Roman"/>
              <a:cs typeface="Times New Roman"/>
            </a:endParaRPr>
          </a:p>
          <a:p>
            <a:pPr algn="just" marL="12700" marR="11430">
              <a:lnSpc>
                <a:spcPts val="1290"/>
              </a:lnSpc>
              <a:buAutoNum type="arabicPeriod"/>
              <a:tabLst>
                <a:tab pos="180975" algn="l"/>
              </a:tabLst>
            </a:pPr>
            <a:r>
              <a:rPr dirty="0" sz="1100" spc="5">
                <a:solidFill>
                  <a:srgbClr val="545454"/>
                </a:solidFill>
                <a:latin typeface="Arial"/>
                <a:cs typeface="Arial"/>
              </a:rPr>
              <a:t>Parr </a:t>
            </a:r>
            <a:r>
              <a:rPr dirty="0" sz="1100" spc="-60">
                <a:solidFill>
                  <a:srgbClr val="545454"/>
                </a:solidFill>
                <a:latin typeface="Arial"/>
                <a:cs typeface="Arial"/>
              </a:rPr>
              <a:t>T, </a:t>
            </a:r>
            <a:r>
              <a:rPr dirty="0" sz="1100">
                <a:solidFill>
                  <a:srgbClr val="545454"/>
                </a:solidFill>
                <a:latin typeface="Arial"/>
                <a:cs typeface="Arial"/>
              </a:rPr>
              <a:t>Turgutlu </a:t>
            </a:r>
            <a:r>
              <a:rPr dirty="0" sz="1100" spc="5">
                <a:solidFill>
                  <a:srgbClr val="545454"/>
                </a:solidFill>
                <a:latin typeface="Arial"/>
                <a:cs typeface="Arial"/>
              </a:rPr>
              <a:t>K, Csiszar C, Howard J. Beware Default Random </a:t>
            </a:r>
            <a:r>
              <a:rPr dirty="0" sz="1100" spc="315">
                <a:solidFill>
                  <a:srgbClr val="545454"/>
                </a:solidFill>
                <a:latin typeface="Arial"/>
                <a:cs typeface="Arial"/>
                <a:hlinkClick r:id="rId5"/>
              </a:rPr>
              <a:t> </a:t>
            </a:r>
            <a:r>
              <a:rPr dirty="0" sz="1100" spc="5">
                <a:solidFill>
                  <a:srgbClr val="545454"/>
                </a:solidFill>
                <a:latin typeface="Arial"/>
                <a:cs typeface="Arial"/>
                <a:hlinkClick r:id="rId5"/>
              </a:rPr>
              <a:t>Forest Importances [Internet]. 2018. </a:t>
            </a:r>
            <a:r>
              <a:rPr dirty="0" sz="1100">
                <a:solidFill>
                  <a:srgbClr val="545454"/>
                </a:solidFill>
                <a:latin typeface="Arial"/>
                <a:cs typeface="Arial"/>
                <a:hlinkClick r:id="rId5"/>
              </a:rPr>
              <a:t>Available:</a:t>
            </a:r>
            <a:r>
              <a:rPr dirty="0" sz="1100">
                <a:solidFill>
                  <a:srgbClr val="1A4D8A"/>
                </a:solidFill>
                <a:latin typeface="Arial"/>
                <a:cs typeface="Arial"/>
                <a:hlinkClick r:id="rId5"/>
              </a:rPr>
              <a:t> </a:t>
            </a:r>
            <a:r>
              <a:rPr dirty="0" u="sng" sz="1100" spc="5">
                <a:solidFill>
                  <a:srgbClr val="1A4D8A"/>
                </a:solidFill>
                <a:uFill>
                  <a:solidFill>
                    <a:srgbClr val="2A7BDF"/>
                  </a:solidFill>
                </a:uFill>
                <a:latin typeface="Arial"/>
                <a:cs typeface="Arial"/>
                <a:hlinkClick r:id="rId5"/>
              </a:rPr>
              <a:t>http://explained.ai/rf­ </a:t>
            </a:r>
            <a:r>
              <a:rPr dirty="0" u="sng" sz="1100" spc="5">
                <a:solidFill>
                  <a:srgbClr val="1A4D8A"/>
                </a:solidFill>
                <a:uFill>
                  <a:solidFill>
                    <a:srgbClr val="2A7BDF"/>
                  </a:solidFill>
                </a:uFill>
                <a:latin typeface="Arial"/>
                <a:cs typeface="Arial"/>
                <a:hlinkClick r:id="rId5"/>
              </a:rPr>
              <a:t> importance/index.html</a:t>
            </a:r>
            <a:endParaRPr sz="1100">
              <a:latin typeface="Arial"/>
              <a:cs typeface="Arial"/>
            </a:endParaRPr>
          </a:p>
        </p:txBody>
      </p:sp>
      <p:sp>
        <p:nvSpPr>
          <p:cNvPr id="4" name="object 4"/>
          <p:cNvSpPr txBox="1"/>
          <p:nvPr/>
        </p:nvSpPr>
        <p:spPr>
          <a:xfrm>
            <a:off x="5408436" y="1852846"/>
            <a:ext cx="1443355" cy="195580"/>
          </a:xfrm>
          <a:prstGeom prst="rect">
            <a:avLst/>
          </a:prstGeom>
        </p:spPr>
        <p:txBody>
          <a:bodyPr wrap="square" lIns="0" tIns="14605" rIns="0" bIns="0" rtlCol="0" vert="horz">
            <a:spAutoFit/>
          </a:bodyPr>
          <a:lstStyle/>
          <a:p>
            <a:pPr marL="12700">
              <a:lnSpc>
                <a:spcPct val="100000"/>
              </a:lnSpc>
              <a:spcBef>
                <a:spcPts val="115"/>
              </a:spcBef>
              <a:tabLst>
                <a:tab pos="818515" algn="l"/>
              </a:tabLst>
            </a:pPr>
            <a:r>
              <a:rPr dirty="0" sz="1100" spc="5">
                <a:solidFill>
                  <a:srgbClr val="545454"/>
                </a:solidFill>
                <a:latin typeface="Arial"/>
                <a:cs typeface="Arial"/>
                <a:hlinkClick r:id="rId6"/>
              </a:rPr>
              <a:t>2017.	</a:t>
            </a:r>
            <a:r>
              <a:rPr dirty="0" sz="1100">
                <a:solidFill>
                  <a:srgbClr val="545454"/>
                </a:solidFill>
                <a:latin typeface="Arial"/>
                <a:cs typeface="Arial"/>
                <a:hlinkClick r:id="rId6"/>
              </a:rPr>
              <a:t>Available:</a:t>
            </a:r>
            <a:endParaRPr sz="1100">
              <a:latin typeface="Arial"/>
              <a:cs typeface="Arial"/>
            </a:endParaRPr>
          </a:p>
        </p:txBody>
      </p:sp>
      <p:sp>
        <p:nvSpPr>
          <p:cNvPr id="5" name="object 5"/>
          <p:cNvSpPr txBox="1"/>
          <p:nvPr/>
        </p:nvSpPr>
        <p:spPr>
          <a:xfrm>
            <a:off x="5408436" y="2016191"/>
            <a:ext cx="883919" cy="195580"/>
          </a:xfrm>
          <a:prstGeom prst="rect">
            <a:avLst/>
          </a:prstGeom>
        </p:spPr>
        <p:txBody>
          <a:bodyPr wrap="square" lIns="0" tIns="14605" rIns="0" bIns="0" rtlCol="0" vert="horz">
            <a:spAutoFit/>
          </a:bodyPr>
          <a:lstStyle/>
          <a:p>
            <a:pPr marL="12700">
              <a:lnSpc>
                <a:spcPct val="100000"/>
              </a:lnSpc>
              <a:spcBef>
                <a:spcPts val="115"/>
              </a:spcBef>
            </a:pPr>
            <a:r>
              <a:rPr dirty="0" u="sng" sz="1100" spc="5">
                <a:solidFill>
                  <a:srgbClr val="1A4D8A"/>
                </a:solidFill>
                <a:uFill>
                  <a:solidFill>
                    <a:srgbClr val="2A7BDF"/>
                  </a:solidFill>
                </a:uFill>
                <a:latin typeface="Arial"/>
                <a:cs typeface="Arial"/>
                <a:hlinkClick r:id="rId6"/>
              </a:rPr>
              <a:t>8738476.html</a:t>
            </a:r>
            <a:endParaRPr sz="1100">
              <a:latin typeface="Arial"/>
              <a:cs typeface="Arial"/>
            </a:endParaRPr>
          </a:p>
        </p:txBody>
      </p:sp>
      <p:sp>
        <p:nvSpPr>
          <p:cNvPr id="6" name="object 6"/>
          <p:cNvSpPr txBox="1"/>
          <p:nvPr/>
        </p:nvSpPr>
        <p:spPr>
          <a:xfrm>
            <a:off x="5408436" y="1689501"/>
            <a:ext cx="4399915" cy="2418715"/>
          </a:xfrm>
          <a:prstGeom prst="rect">
            <a:avLst/>
          </a:prstGeom>
        </p:spPr>
        <p:txBody>
          <a:bodyPr wrap="square" lIns="0" tIns="14605" rIns="0" bIns="0" rtlCol="0" vert="horz">
            <a:spAutoFit/>
          </a:bodyPr>
          <a:lstStyle/>
          <a:p>
            <a:pPr marL="12700">
              <a:lnSpc>
                <a:spcPts val="1305"/>
              </a:lnSpc>
              <a:spcBef>
                <a:spcPts val="115"/>
              </a:spcBef>
              <a:buAutoNum type="arabicPeriod" startAt="5"/>
              <a:tabLst>
                <a:tab pos="172720" algn="l"/>
              </a:tabLst>
            </a:pPr>
            <a:r>
              <a:rPr dirty="0" sz="1100" spc="5">
                <a:solidFill>
                  <a:srgbClr val="545454"/>
                </a:solidFill>
                <a:latin typeface="Arial"/>
                <a:cs typeface="Arial"/>
              </a:rPr>
              <a:t>Morgan L. Why Does </a:t>
            </a:r>
            <a:r>
              <a:rPr dirty="0" sz="1100">
                <a:solidFill>
                  <a:srgbClr val="545454"/>
                </a:solidFill>
                <a:latin typeface="Arial"/>
                <a:cs typeface="Arial"/>
              </a:rPr>
              <a:t>it </a:t>
            </a:r>
            <a:r>
              <a:rPr dirty="0" sz="1100" spc="5">
                <a:solidFill>
                  <a:srgbClr val="545454"/>
                </a:solidFill>
                <a:latin typeface="Arial"/>
                <a:cs typeface="Arial"/>
              </a:rPr>
              <a:t>Rain When the Pressure Is Low?</a:t>
            </a:r>
            <a:r>
              <a:rPr dirty="0" sz="1100" spc="204">
                <a:solidFill>
                  <a:srgbClr val="545454"/>
                </a:solidFill>
                <a:latin typeface="Arial"/>
                <a:cs typeface="Arial"/>
              </a:rPr>
              <a:t> </a:t>
            </a:r>
            <a:r>
              <a:rPr dirty="0" sz="1100" spc="5">
                <a:solidFill>
                  <a:srgbClr val="545454"/>
                </a:solidFill>
                <a:latin typeface="Arial"/>
                <a:cs typeface="Arial"/>
              </a:rPr>
              <a:t>[Internet].</a:t>
            </a:r>
            <a:endParaRPr sz="1100">
              <a:latin typeface="Arial"/>
              <a:cs typeface="Arial"/>
            </a:endParaRPr>
          </a:p>
          <a:p>
            <a:pPr marL="1882139">
              <a:lnSpc>
                <a:spcPts val="1305"/>
              </a:lnSpc>
            </a:pPr>
            <a:r>
              <a:rPr dirty="0" u="sng" sz="1100" spc="5">
                <a:solidFill>
                  <a:srgbClr val="1A4D8A"/>
                </a:solidFill>
                <a:uFill>
                  <a:solidFill>
                    <a:srgbClr val="2A7BDF"/>
                  </a:solidFill>
                </a:uFill>
                <a:latin typeface="Arial"/>
                <a:cs typeface="Arial"/>
                <a:hlinkClick r:id="rId6"/>
              </a:rPr>
              <a:t>https://sciencing.com/rain­pressure­low­</a:t>
            </a:r>
            <a:endParaRPr sz="1100">
              <a:latin typeface="Arial"/>
              <a:cs typeface="Arial"/>
            </a:endParaRPr>
          </a:p>
          <a:p>
            <a:pPr>
              <a:lnSpc>
                <a:spcPct val="100000"/>
              </a:lnSpc>
            </a:pPr>
            <a:endParaRPr sz="1200">
              <a:latin typeface="Times New Roman"/>
              <a:cs typeface="Times New Roman"/>
            </a:endParaRPr>
          </a:p>
          <a:p>
            <a:pPr>
              <a:lnSpc>
                <a:spcPct val="100000"/>
              </a:lnSpc>
              <a:spcBef>
                <a:spcPts val="45"/>
              </a:spcBef>
            </a:pPr>
            <a:endParaRPr sz="900">
              <a:latin typeface="Times New Roman"/>
              <a:cs typeface="Times New Roman"/>
            </a:endParaRPr>
          </a:p>
          <a:p>
            <a:pPr marL="12700" marR="5715">
              <a:lnSpc>
                <a:spcPts val="1290"/>
              </a:lnSpc>
              <a:buAutoNum type="arabicPeriod" startAt="6"/>
              <a:tabLst>
                <a:tab pos="217170" algn="l"/>
              </a:tabLst>
            </a:pPr>
            <a:r>
              <a:rPr dirty="0" sz="1100" spc="5">
                <a:solidFill>
                  <a:srgbClr val="545454"/>
                </a:solidFill>
                <a:latin typeface="Arial"/>
                <a:cs typeface="Arial"/>
              </a:rPr>
              <a:t>Haby J. </a:t>
            </a:r>
            <a:r>
              <a:rPr dirty="0" sz="1100" spc="-5">
                <a:solidFill>
                  <a:srgbClr val="545454"/>
                </a:solidFill>
                <a:latin typeface="Arial"/>
                <a:cs typeface="Arial"/>
              </a:rPr>
              <a:t>RELATIVE </a:t>
            </a:r>
            <a:r>
              <a:rPr dirty="0" sz="1100" spc="5">
                <a:solidFill>
                  <a:srgbClr val="545454"/>
                </a:solidFill>
                <a:latin typeface="Arial"/>
                <a:cs typeface="Arial"/>
              </a:rPr>
              <a:t>HUMIDITY </a:t>
            </a:r>
            <a:r>
              <a:rPr dirty="0" sz="1100">
                <a:solidFill>
                  <a:srgbClr val="545454"/>
                </a:solidFill>
                <a:latin typeface="Arial"/>
                <a:cs typeface="Arial"/>
              </a:rPr>
              <a:t>PITFALLS </a:t>
            </a:r>
            <a:r>
              <a:rPr dirty="0" sz="1100" spc="5">
                <a:solidFill>
                  <a:srgbClr val="545454"/>
                </a:solidFill>
                <a:latin typeface="Arial"/>
                <a:cs typeface="Arial"/>
              </a:rPr>
              <a:t>[Internet]. </a:t>
            </a:r>
            <a:r>
              <a:rPr dirty="0" sz="1100">
                <a:solidFill>
                  <a:srgbClr val="545454"/>
                </a:solidFill>
                <a:latin typeface="Arial"/>
                <a:cs typeface="Arial"/>
              </a:rPr>
              <a:t>Available: </a:t>
            </a:r>
            <a:r>
              <a:rPr dirty="0" u="sng" sz="1100">
                <a:solidFill>
                  <a:srgbClr val="1A4D8A"/>
                </a:solidFill>
                <a:uFill>
                  <a:solidFill>
                    <a:srgbClr val="2A7BDF"/>
                  </a:solidFill>
                </a:uFill>
                <a:latin typeface="Arial"/>
                <a:cs typeface="Arial"/>
                <a:hlinkClick r:id="rId7"/>
              </a:rPr>
              <a:t> </a:t>
            </a:r>
            <a:r>
              <a:rPr dirty="0" u="sng" sz="1100" spc="5">
                <a:solidFill>
                  <a:srgbClr val="1A4D8A"/>
                </a:solidFill>
                <a:uFill>
                  <a:solidFill>
                    <a:srgbClr val="2A7BDF"/>
                  </a:solidFill>
                </a:uFill>
                <a:latin typeface="Arial"/>
                <a:cs typeface="Arial"/>
                <a:hlinkClick r:id="rId7"/>
              </a:rPr>
              <a:t>http://www.theweatherprediction.com/habyhints2/564/</a:t>
            </a:r>
            <a:endParaRPr sz="1100">
              <a:latin typeface="Arial"/>
              <a:cs typeface="Arial"/>
            </a:endParaRPr>
          </a:p>
          <a:p>
            <a:pPr algn="just" marL="12700" marR="5715">
              <a:lnSpc>
                <a:spcPts val="1290"/>
              </a:lnSpc>
              <a:spcBef>
                <a:spcPts val="1065"/>
              </a:spcBef>
              <a:buAutoNum type="arabicPeriod" startAt="6"/>
              <a:tabLst>
                <a:tab pos="195580" algn="l"/>
              </a:tabLst>
            </a:pPr>
            <a:r>
              <a:rPr dirty="0" sz="1100" spc="5">
                <a:solidFill>
                  <a:srgbClr val="545454"/>
                </a:solidFill>
                <a:latin typeface="Arial"/>
                <a:cs typeface="Arial"/>
              </a:rPr>
              <a:t>Dotson JD. How </a:t>
            </a:r>
            <a:r>
              <a:rPr dirty="0" sz="1100" spc="-5">
                <a:solidFill>
                  <a:srgbClr val="545454"/>
                </a:solidFill>
                <a:latin typeface="Arial"/>
                <a:cs typeface="Arial"/>
              </a:rPr>
              <a:t>Temperature </a:t>
            </a:r>
            <a:r>
              <a:rPr dirty="0" sz="1100" spc="5">
                <a:solidFill>
                  <a:srgbClr val="545454"/>
                </a:solidFill>
                <a:latin typeface="Arial"/>
                <a:cs typeface="Arial"/>
              </a:rPr>
              <a:t>&amp; Humidity are Related [Internet]. </a:t>
            </a:r>
            <a:r>
              <a:rPr dirty="0" sz="1100" spc="5">
                <a:solidFill>
                  <a:srgbClr val="545454"/>
                </a:solidFill>
                <a:latin typeface="Arial"/>
                <a:cs typeface="Arial"/>
                <a:hlinkClick r:id="rId8"/>
              </a:rPr>
              <a:t> 2018. </a:t>
            </a:r>
            <a:r>
              <a:rPr dirty="0" sz="1100">
                <a:solidFill>
                  <a:srgbClr val="545454"/>
                </a:solidFill>
                <a:latin typeface="Arial"/>
                <a:cs typeface="Arial"/>
                <a:hlinkClick r:id="rId8"/>
              </a:rPr>
              <a:t>Available:</a:t>
            </a:r>
            <a:r>
              <a:rPr dirty="0" sz="1100">
                <a:solidFill>
                  <a:srgbClr val="1A4D8A"/>
                </a:solidFill>
                <a:latin typeface="Arial"/>
                <a:cs typeface="Arial"/>
                <a:hlinkClick r:id="rId8"/>
              </a:rPr>
              <a:t> </a:t>
            </a:r>
            <a:r>
              <a:rPr dirty="0" u="sng" sz="1100" spc="5">
                <a:solidFill>
                  <a:srgbClr val="1A4D8A"/>
                </a:solidFill>
                <a:uFill>
                  <a:solidFill>
                    <a:srgbClr val="2A7BDF"/>
                  </a:solidFill>
                </a:uFill>
                <a:latin typeface="Arial"/>
                <a:cs typeface="Arial"/>
                <a:hlinkClick r:id="rId8"/>
              </a:rPr>
              <a:t>https://sciencing.com/temperature­ampamp­ </a:t>
            </a:r>
            <a:r>
              <a:rPr dirty="0" u="sng" sz="1100" spc="5">
                <a:solidFill>
                  <a:srgbClr val="1A4D8A"/>
                </a:solidFill>
                <a:uFill>
                  <a:solidFill>
                    <a:srgbClr val="2A7BDF"/>
                  </a:solidFill>
                </a:uFill>
                <a:latin typeface="Arial"/>
                <a:cs typeface="Arial"/>
                <a:hlinkClick r:id="rId8"/>
              </a:rPr>
              <a:t> humidity­related­7245642.html</a:t>
            </a:r>
            <a:endParaRPr sz="1100">
              <a:latin typeface="Arial"/>
              <a:cs typeface="Arial"/>
            </a:endParaRPr>
          </a:p>
          <a:p>
            <a:pPr>
              <a:lnSpc>
                <a:spcPct val="100000"/>
              </a:lnSpc>
              <a:spcBef>
                <a:spcPts val="40"/>
              </a:spcBef>
              <a:buClr>
                <a:srgbClr val="545454"/>
              </a:buClr>
              <a:buFont typeface="Arial"/>
              <a:buAutoNum type="arabicPeriod" startAt="6"/>
            </a:pPr>
            <a:endParaRPr sz="950">
              <a:latin typeface="Times New Roman"/>
              <a:cs typeface="Times New Roman"/>
            </a:endParaRPr>
          </a:p>
          <a:p>
            <a:pPr marL="12700" marR="5080">
              <a:lnSpc>
                <a:spcPts val="1290"/>
              </a:lnSpc>
              <a:buAutoNum type="arabicPeriod" startAt="6"/>
              <a:tabLst>
                <a:tab pos="241935" algn="l"/>
                <a:tab pos="1316355" algn="l"/>
                <a:tab pos="2667635" algn="l"/>
                <a:tab pos="3775075" algn="l"/>
              </a:tabLst>
            </a:pPr>
            <a:r>
              <a:rPr dirty="0" sz="1100" spc="5">
                <a:solidFill>
                  <a:srgbClr val="545454"/>
                </a:solidFill>
                <a:latin typeface="Arial"/>
                <a:cs typeface="Arial"/>
              </a:rPr>
              <a:t>Drury M. Cross </a:t>
            </a:r>
            <a:r>
              <a:rPr dirty="0" sz="1100" spc="-5">
                <a:solidFill>
                  <a:srgbClr val="545454"/>
                </a:solidFill>
                <a:latin typeface="Arial"/>
                <a:cs typeface="Arial"/>
              </a:rPr>
              <a:t>Validated: </a:t>
            </a:r>
            <a:r>
              <a:rPr dirty="0" sz="1100" spc="5">
                <a:solidFill>
                  <a:srgbClr val="545454"/>
                </a:solidFill>
                <a:latin typeface="Arial"/>
                <a:cs typeface="Arial"/>
              </a:rPr>
              <a:t>Relative variable importance for  </a:t>
            </a:r>
            <a:r>
              <a:rPr dirty="0" sz="1100" spc="5">
                <a:solidFill>
                  <a:srgbClr val="545454"/>
                </a:solidFill>
                <a:latin typeface="Arial"/>
                <a:cs typeface="Arial"/>
              </a:rPr>
              <a:t>Boosting</a:t>
            </a:r>
            <a:r>
              <a:rPr dirty="0" sz="1100">
                <a:solidFill>
                  <a:srgbClr val="545454"/>
                </a:solidFill>
                <a:latin typeface="Arial"/>
                <a:cs typeface="Arial"/>
              </a:rPr>
              <a:t>	</a:t>
            </a:r>
            <a:r>
              <a:rPr dirty="0" sz="1100" spc="5">
                <a:solidFill>
                  <a:srgbClr val="545454"/>
                </a:solidFill>
                <a:latin typeface="Arial"/>
                <a:cs typeface="Arial"/>
              </a:rPr>
              <a:t>[Internet].</a:t>
            </a:r>
            <a:r>
              <a:rPr dirty="0" sz="1100">
                <a:solidFill>
                  <a:srgbClr val="545454"/>
                </a:solidFill>
                <a:latin typeface="Arial"/>
                <a:cs typeface="Arial"/>
              </a:rPr>
              <a:t>	</a:t>
            </a:r>
            <a:r>
              <a:rPr dirty="0" sz="1100" spc="5">
                <a:solidFill>
                  <a:srgbClr val="545454"/>
                </a:solidFill>
                <a:latin typeface="Arial"/>
                <a:cs typeface="Arial"/>
              </a:rPr>
              <a:t>2017.</a:t>
            </a:r>
            <a:r>
              <a:rPr dirty="0" sz="1100">
                <a:solidFill>
                  <a:srgbClr val="545454"/>
                </a:solidFill>
                <a:latin typeface="Arial"/>
                <a:cs typeface="Arial"/>
              </a:rPr>
              <a:t>	</a:t>
            </a:r>
            <a:r>
              <a:rPr dirty="0" sz="1100" spc="-20">
                <a:solidFill>
                  <a:srgbClr val="545454"/>
                </a:solidFill>
                <a:latin typeface="Arial"/>
                <a:cs typeface="Arial"/>
              </a:rPr>
              <a:t>A</a:t>
            </a:r>
            <a:r>
              <a:rPr dirty="0" sz="1100" spc="5">
                <a:solidFill>
                  <a:srgbClr val="545454"/>
                </a:solidFill>
                <a:latin typeface="Arial"/>
                <a:cs typeface="Arial"/>
              </a:rPr>
              <a:t>vailable:  </a:t>
            </a:r>
            <a:r>
              <a:rPr dirty="0" u="sng" sz="1100" spc="5">
                <a:solidFill>
                  <a:srgbClr val="1A4D8A"/>
                </a:solidFill>
                <a:uFill>
                  <a:solidFill>
                    <a:srgbClr val="2A7BDF"/>
                  </a:solidFill>
                </a:uFill>
                <a:latin typeface="Arial"/>
                <a:cs typeface="Arial"/>
                <a:hlinkClick r:id="rId9"/>
              </a:rPr>
              <a:t>https://stats.stackexchange.com/questions/162162/relative­variable­ </a:t>
            </a:r>
            <a:r>
              <a:rPr dirty="0" u="sng" sz="1100" spc="5">
                <a:solidFill>
                  <a:srgbClr val="1A4D8A"/>
                </a:solidFill>
                <a:uFill>
                  <a:solidFill>
                    <a:srgbClr val="2A7BDF"/>
                  </a:solidFill>
                </a:uFill>
                <a:latin typeface="Arial"/>
                <a:cs typeface="Arial"/>
                <a:hlinkClick r:id="rId9"/>
              </a:rPr>
              <a:t> importance­for­boosting</a:t>
            </a:r>
            <a:endParaRPr sz="11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2" name="object 2"/>
          <p:cNvSpPr txBox="1">
            <a:spLocks noGrp="1"/>
          </p:cNvSpPr>
          <p:nvPr>
            <p:ph type="title"/>
          </p:nvPr>
        </p:nvSpPr>
        <p:spPr>
          <a:xfrm>
            <a:off x="887384" y="733085"/>
            <a:ext cx="1903730" cy="515620"/>
          </a:xfrm>
          <a:prstGeom prst="rect"/>
        </p:spPr>
        <p:txBody>
          <a:bodyPr wrap="square" lIns="0" tIns="14604" rIns="0" bIns="0" rtlCol="0" vert="horz">
            <a:spAutoFit/>
          </a:bodyPr>
          <a:lstStyle/>
          <a:p>
            <a:pPr marL="12700">
              <a:lnSpc>
                <a:spcPct val="100000"/>
              </a:lnSpc>
              <a:spcBef>
                <a:spcPts val="114"/>
              </a:spcBef>
            </a:pPr>
            <a:r>
              <a:rPr dirty="0" spc="-125"/>
              <a:t>Motivation</a:t>
            </a:r>
          </a:p>
        </p:txBody>
      </p:sp>
      <p:sp>
        <p:nvSpPr>
          <p:cNvPr id="3" name="object 3"/>
          <p:cNvSpPr txBox="1"/>
          <p:nvPr/>
        </p:nvSpPr>
        <p:spPr>
          <a:xfrm>
            <a:off x="887384" y="1689016"/>
            <a:ext cx="8919210" cy="2686050"/>
          </a:xfrm>
          <a:prstGeom prst="rect">
            <a:avLst/>
          </a:prstGeom>
        </p:spPr>
        <p:txBody>
          <a:bodyPr wrap="square" lIns="0" tIns="15240" rIns="0" bIns="0" rtlCol="0" vert="horz">
            <a:spAutoFit/>
          </a:bodyPr>
          <a:lstStyle/>
          <a:p>
            <a:pPr algn="just" marL="12700" marR="5080">
              <a:lnSpc>
                <a:spcPct val="100000"/>
              </a:lnSpc>
              <a:spcBef>
                <a:spcPts val="120"/>
              </a:spcBef>
            </a:pPr>
            <a:r>
              <a:rPr dirty="0" sz="1600" spc="10">
                <a:solidFill>
                  <a:srgbClr val="545454"/>
                </a:solidFill>
                <a:latin typeface="Arial"/>
                <a:cs typeface="Arial"/>
              </a:rPr>
              <a:t>There </a:t>
            </a:r>
            <a:r>
              <a:rPr dirty="0" sz="1600" spc="5">
                <a:solidFill>
                  <a:srgbClr val="545454"/>
                </a:solidFill>
                <a:latin typeface="Arial"/>
                <a:cs typeface="Arial"/>
              </a:rPr>
              <a:t>are quite </a:t>
            </a:r>
            <a:r>
              <a:rPr dirty="0" sz="1600" spc="10">
                <a:solidFill>
                  <a:srgbClr val="545454"/>
                </a:solidFill>
                <a:latin typeface="Arial"/>
                <a:cs typeface="Arial"/>
              </a:rPr>
              <a:t>a </a:t>
            </a:r>
            <a:r>
              <a:rPr dirty="0" sz="1600" spc="5">
                <a:solidFill>
                  <a:srgbClr val="545454"/>
                </a:solidFill>
                <a:latin typeface="Arial"/>
                <a:cs typeface="Arial"/>
              </a:rPr>
              <a:t>few analyses that </a:t>
            </a:r>
            <a:r>
              <a:rPr dirty="0" sz="1600" spc="5" b="1">
                <a:solidFill>
                  <a:srgbClr val="545454"/>
                </a:solidFill>
                <a:latin typeface="Arial"/>
                <a:cs typeface="Arial"/>
              </a:rPr>
              <a:t>investigate bike sharing in relation to weather</a:t>
            </a:r>
            <a:r>
              <a:rPr dirty="0" sz="1600" spc="5">
                <a:solidFill>
                  <a:srgbClr val="545454"/>
                </a:solidFill>
                <a:latin typeface="Arial"/>
                <a:cs typeface="Arial"/>
              </a:rPr>
              <a:t>, </a:t>
            </a:r>
            <a:r>
              <a:rPr dirty="0" sz="1600" spc="10">
                <a:solidFill>
                  <a:srgbClr val="545454"/>
                </a:solidFill>
                <a:latin typeface="Arial"/>
                <a:cs typeface="Arial"/>
              </a:rPr>
              <a:t>and </a:t>
            </a:r>
            <a:r>
              <a:rPr dirty="0" sz="1600" spc="5">
                <a:solidFill>
                  <a:srgbClr val="545454"/>
                </a:solidFill>
                <a:latin typeface="Arial"/>
                <a:cs typeface="Arial"/>
              </a:rPr>
              <a:t>also  </a:t>
            </a:r>
            <a:r>
              <a:rPr dirty="0" sz="1600" spc="10">
                <a:solidFill>
                  <a:srgbClr val="545454"/>
                </a:solidFill>
                <a:latin typeface="Arial"/>
                <a:cs typeface="Arial"/>
              </a:rPr>
              <a:t>some </a:t>
            </a:r>
            <a:r>
              <a:rPr dirty="0" sz="1600" spc="5">
                <a:solidFill>
                  <a:srgbClr val="545454"/>
                </a:solidFill>
                <a:latin typeface="Arial"/>
                <a:cs typeface="Arial"/>
              </a:rPr>
              <a:t>freely available </a:t>
            </a:r>
            <a:r>
              <a:rPr dirty="0" sz="1600" spc="10">
                <a:solidFill>
                  <a:srgbClr val="545454"/>
                </a:solidFill>
                <a:latin typeface="Arial"/>
                <a:cs typeface="Arial"/>
              </a:rPr>
              <a:t>and </a:t>
            </a:r>
            <a:r>
              <a:rPr dirty="0" sz="1600" spc="5">
                <a:solidFill>
                  <a:srgbClr val="545454"/>
                </a:solidFill>
                <a:latin typeface="Arial"/>
                <a:cs typeface="Arial"/>
              </a:rPr>
              <a:t>easily retrievable datasets. But they often </a:t>
            </a:r>
            <a:r>
              <a:rPr dirty="0" sz="1600" spc="10">
                <a:solidFill>
                  <a:srgbClr val="545454"/>
                </a:solidFill>
                <a:latin typeface="Arial"/>
                <a:cs typeface="Arial"/>
              </a:rPr>
              <a:t>use </a:t>
            </a:r>
            <a:r>
              <a:rPr dirty="0" sz="1600" spc="5">
                <a:solidFill>
                  <a:srgbClr val="545454"/>
                </a:solidFill>
                <a:latin typeface="Arial"/>
                <a:cs typeface="Arial"/>
              </a:rPr>
              <a:t>daily aggregates (e.g.,  the </a:t>
            </a:r>
            <a:r>
              <a:rPr dirty="0" u="sng" sz="1600" spc="10">
                <a:solidFill>
                  <a:srgbClr val="1A4D8A"/>
                </a:solidFill>
                <a:uFill>
                  <a:solidFill>
                    <a:srgbClr val="2A7BDF"/>
                  </a:solidFill>
                </a:uFill>
                <a:latin typeface="Arial"/>
                <a:cs typeface="Arial"/>
                <a:hlinkClick r:id="rId2"/>
              </a:rPr>
              <a:t>UCI machine </a:t>
            </a:r>
            <a:r>
              <a:rPr dirty="0" u="sng" sz="1600" spc="5">
                <a:solidFill>
                  <a:srgbClr val="1A4D8A"/>
                </a:solidFill>
                <a:uFill>
                  <a:solidFill>
                    <a:srgbClr val="2A7BDF"/>
                  </a:solidFill>
                </a:uFill>
                <a:latin typeface="Arial"/>
                <a:cs typeface="Arial"/>
                <a:hlinkClick r:id="rId2"/>
              </a:rPr>
              <a:t>learning dataset </a:t>
            </a:r>
            <a:r>
              <a:rPr dirty="0" u="sng" sz="1600" spc="10">
                <a:solidFill>
                  <a:srgbClr val="1A4D8A"/>
                </a:solidFill>
                <a:uFill>
                  <a:solidFill>
                    <a:srgbClr val="2A7BDF"/>
                  </a:solidFill>
                </a:uFill>
                <a:latin typeface="Arial"/>
                <a:cs typeface="Arial"/>
                <a:hlinkClick r:id="rId2"/>
              </a:rPr>
              <a:t>on </a:t>
            </a:r>
            <a:r>
              <a:rPr dirty="0" u="sng" sz="1600" spc="5">
                <a:solidFill>
                  <a:srgbClr val="1A4D8A"/>
                </a:solidFill>
                <a:uFill>
                  <a:solidFill>
                    <a:srgbClr val="2A7BDF"/>
                  </a:solidFill>
                </a:uFill>
                <a:latin typeface="Arial"/>
                <a:cs typeface="Arial"/>
                <a:hlinkClick r:id="rId2"/>
              </a:rPr>
              <a:t>bike sharing</a:t>
            </a:r>
            <a:r>
              <a:rPr dirty="0" sz="1600" spc="5">
                <a:solidFill>
                  <a:srgbClr val="545454"/>
                </a:solidFill>
                <a:latin typeface="Arial"/>
                <a:cs typeface="Arial"/>
              </a:rPr>
              <a:t>), or they only </a:t>
            </a:r>
            <a:r>
              <a:rPr dirty="0" sz="1600" spc="10">
                <a:solidFill>
                  <a:srgbClr val="545454"/>
                </a:solidFill>
                <a:latin typeface="Arial"/>
                <a:cs typeface="Arial"/>
              </a:rPr>
              <a:t>have a </a:t>
            </a:r>
            <a:r>
              <a:rPr dirty="0" sz="1600" spc="5">
                <a:solidFill>
                  <a:srgbClr val="545454"/>
                </a:solidFill>
                <a:latin typeface="Arial"/>
                <a:cs typeface="Arial"/>
              </a:rPr>
              <a:t>relatively small </a:t>
            </a:r>
            <a:r>
              <a:rPr dirty="0" sz="1600" spc="10">
                <a:solidFill>
                  <a:srgbClr val="545454"/>
                </a:solidFill>
                <a:latin typeface="Arial"/>
                <a:cs typeface="Arial"/>
              </a:rPr>
              <a:t>sample  </a:t>
            </a:r>
            <a:r>
              <a:rPr dirty="0" sz="1600" spc="5">
                <a:solidFill>
                  <a:srgbClr val="545454"/>
                </a:solidFill>
                <a:latin typeface="Arial"/>
                <a:cs typeface="Arial"/>
              </a:rPr>
              <a:t>size (e.g., </a:t>
            </a:r>
            <a:r>
              <a:rPr dirty="0" u="sng" sz="1600" spc="5">
                <a:solidFill>
                  <a:srgbClr val="1A4D8A"/>
                </a:solidFill>
                <a:uFill>
                  <a:solidFill>
                    <a:srgbClr val="2A7BDF"/>
                  </a:solidFill>
                </a:uFill>
                <a:latin typeface="Arial"/>
                <a:cs typeface="Arial"/>
                <a:hlinkClick r:id="rId3"/>
              </a:rPr>
              <a:t>Kaggle bike sharing demand</a:t>
            </a:r>
            <a:r>
              <a:rPr dirty="0" sz="1600" spc="5">
                <a:solidFill>
                  <a:srgbClr val="545454"/>
                </a:solidFill>
                <a:latin typeface="Arial"/>
                <a:cs typeface="Arial"/>
              </a:rPr>
              <a:t>). </a:t>
            </a:r>
            <a:r>
              <a:rPr dirty="0" sz="1600" spc="10">
                <a:solidFill>
                  <a:srgbClr val="545454"/>
                </a:solidFill>
                <a:latin typeface="Arial"/>
                <a:cs typeface="Arial"/>
              </a:rPr>
              <a:t>As </a:t>
            </a:r>
            <a:r>
              <a:rPr dirty="0" sz="1600" spc="5">
                <a:solidFill>
                  <a:srgbClr val="545454"/>
                </a:solidFill>
                <a:latin typeface="Arial"/>
                <a:cs typeface="Arial"/>
              </a:rPr>
              <a:t>I </a:t>
            </a:r>
            <a:r>
              <a:rPr dirty="0" sz="1600" spc="10">
                <a:solidFill>
                  <a:srgbClr val="545454"/>
                </a:solidFill>
                <a:latin typeface="Arial"/>
                <a:cs typeface="Arial"/>
              </a:rPr>
              <a:t>use my </a:t>
            </a:r>
            <a:r>
              <a:rPr dirty="0" sz="1600" spc="5">
                <a:solidFill>
                  <a:srgbClr val="545454"/>
                </a:solidFill>
                <a:latin typeface="Arial"/>
                <a:cs typeface="Arial"/>
              </a:rPr>
              <a:t>bike </a:t>
            </a:r>
            <a:r>
              <a:rPr dirty="0" sz="1600" spc="10">
                <a:solidFill>
                  <a:srgbClr val="545454"/>
                </a:solidFill>
                <a:latin typeface="Arial"/>
                <a:cs typeface="Arial"/>
              </a:rPr>
              <a:t>on a </a:t>
            </a:r>
            <a:r>
              <a:rPr dirty="0" sz="1600" spc="5">
                <a:solidFill>
                  <a:srgbClr val="545454"/>
                </a:solidFill>
                <a:latin typeface="Arial"/>
                <a:cs typeface="Arial"/>
              </a:rPr>
              <a:t>daily basis for (parts of) </a:t>
            </a:r>
            <a:r>
              <a:rPr dirty="0" sz="1600" spc="10">
                <a:solidFill>
                  <a:srgbClr val="545454"/>
                </a:solidFill>
                <a:latin typeface="Arial"/>
                <a:cs typeface="Arial"/>
              </a:rPr>
              <a:t>my  commute, </a:t>
            </a:r>
            <a:r>
              <a:rPr dirty="0" sz="1600" spc="5">
                <a:solidFill>
                  <a:srgbClr val="545454"/>
                </a:solidFill>
                <a:latin typeface="Arial"/>
                <a:cs typeface="Arial"/>
              </a:rPr>
              <a:t>I found these investigations very interesting. </a:t>
            </a:r>
            <a:r>
              <a:rPr dirty="0" sz="1600" spc="-5">
                <a:solidFill>
                  <a:srgbClr val="545454"/>
                </a:solidFill>
                <a:latin typeface="Arial"/>
                <a:cs typeface="Arial"/>
              </a:rPr>
              <a:t>However, </a:t>
            </a:r>
            <a:r>
              <a:rPr dirty="0" sz="1600" spc="5">
                <a:solidFill>
                  <a:srgbClr val="545454"/>
                </a:solidFill>
                <a:latin typeface="Arial"/>
                <a:cs typeface="Arial"/>
              </a:rPr>
              <a:t>I always thought that daily  aggregate data is not </a:t>
            </a:r>
            <a:r>
              <a:rPr dirty="0" sz="1600" spc="10">
                <a:solidFill>
                  <a:srgbClr val="545454"/>
                </a:solidFill>
                <a:latin typeface="Arial"/>
                <a:cs typeface="Arial"/>
              </a:rPr>
              <a:t>enough </a:t>
            </a:r>
            <a:r>
              <a:rPr dirty="0" sz="1600" spc="5">
                <a:solidFill>
                  <a:srgbClr val="545454"/>
                </a:solidFill>
                <a:latin typeface="Arial"/>
                <a:cs typeface="Arial"/>
              </a:rPr>
              <a:t>to understand the </a:t>
            </a:r>
            <a:r>
              <a:rPr dirty="0" sz="1600" spc="10">
                <a:solidFill>
                  <a:srgbClr val="545454"/>
                </a:solidFill>
                <a:latin typeface="Arial"/>
                <a:cs typeface="Arial"/>
              </a:rPr>
              <a:t>phenomenon. </a:t>
            </a:r>
            <a:r>
              <a:rPr dirty="0" sz="1600" spc="-5">
                <a:solidFill>
                  <a:srgbClr val="545454"/>
                </a:solidFill>
                <a:latin typeface="Arial"/>
                <a:cs typeface="Arial"/>
              </a:rPr>
              <a:t>Personally, </a:t>
            </a:r>
            <a:r>
              <a:rPr dirty="0" sz="1600" spc="5">
                <a:solidFill>
                  <a:srgbClr val="545454"/>
                </a:solidFill>
                <a:latin typeface="Arial"/>
                <a:cs typeface="Arial"/>
              </a:rPr>
              <a:t>I don’t decide </a:t>
            </a:r>
            <a:r>
              <a:rPr dirty="0" sz="1600" spc="10">
                <a:solidFill>
                  <a:srgbClr val="545454"/>
                </a:solidFill>
                <a:latin typeface="Arial"/>
                <a:cs typeface="Arial"/>
              </a:rPr>
              <a:t>on </a:t>
            </a:r>
            <a:r>
              <a:rPr dirty="0" sz="1600" spc="5">
                <a:solidFill>
                  <a:srgbClr val="545454"/>
                </a:solidFill>
                <a:latin typeface="Arial"/>
                <a:cs typeface="Arial"/>
              </a:rPr>
              <a:t>the  weather of the </a:t>
            </a:r>
            <a:r>
              <a:rPr dirty="0" sz="1600" spc="10">
                <a:solidFill>
                  <a:srgbClr val="545454"/>
                </a:solidFill>
                <a:latin typeface="Arial"/>
                <a:cs typeface="Arial"/>
              </a:rPr>
              <a:t>whole day </a:t>
            </a:r>
            <a:r>
              <a:rPr dirty="0" sz="1600">
                <a:solidFill>
                  <a:srgbClr val="545454"/>
                </a:solidFill>
                <a:latin typeface="Arial"/>
                <a:cs typeface="Arial"/>
              </a:rPr>
              <a:t>if I’ll </a:t>
            </a:r>
            <a:r>
              <a:rPr dirty="0" sz="1600" spc="10">
                <a:solidFill>
                  <a:srgbClr val="545454"/>
                </a:solidFill>
                <a:latin typeface="Arial"/>
                <a:cs typeface="Arial"/>
              </a:rPr>
              <a:t>be </a:t>
            </a:r>
            <a:r>
              <a:rPr dirty="0" sz="1600" spc="5">
                <a:solidFill>
                  <a:srgbClr val="545454"/>
                </a:solidFill>
                <a:latin typeface="Arial"/>
                <a:cs typeface="Arial"/>
              </a:rPr>
              <a:t>using the bike. </a:t>
            </a:r>
            <a:r>
              <a:rPr dirty="0" sz="1600" spc="-5">
                <a:solidFill>
                  <a:srgbClr val="545454"/>
                </a:solidFill>
                <a:latin typeface="Arial"/>
                <a:cs typeface="Arial"/>
              </a:rPr>
              <a:t>Rather, </a:t>
            </a:r>
            <a:r>
              <a:rPr dirty="0" sz="1600" spc="5">
                <a:solidFill>
                  <a:srgbClr val="545454"/>
                </a:solidFill>
                <a:latin typeface="Arial"/>
                <a:cs typeface="Arial"/>
              </a:rPr>
              <a:t>I just decide </a:t>
            </a:r>
            <a:r>
              <a:rPr dirty="0" sz="1600">
                <a:solidFill>
                  <a:srgbClr val="545454"/>
                </a:solidFill>
                <a:latin typeface="Arial"/>
                <a:cs typeface="Arial"/>
              </a:rPr>
              <a:t>if </a:t>
            </a:r>
            <a:r>
              <a:rPr dirty="0" sz="1600" spc="5">
                <a:solidFill>
                  <a:srgbClr val="545454"/>
                </a:solidFill>
                <a:latin typeface="Arial"/>
                <a:cs typeface="Arial"/>
              </a:rPr>
              <a:t>I </a:t>
            </a:r>
            <a:r>
              <a:rPr dirty="0" sz="1600" spc="10">
                <a:solidFill>
                  <a:srgbClr val="545454"/>
                </a:solidFill>
                <a:latin typeface="Arial"/>
                <a:cs typeface="Arial"/>
              </a:rPr>
              <a:t>can use </a:t>
            </a:r>
            <a:r>
              <a:rPr dirty="0" sz="1600" spc="5">
                <a:solidFill>
                  <a:srgbClr val="545454"/>
                </a:solidFill>
                <a:latin typeface="Arial"/>
                <a:cs typeface="Arial"/>
              </a:rPr>
              <a:t>the bike right  </a:t>
            </a:r>
            <a:r>
              <a:rPr dirty="0" sz="1600" spc="-15">
                <a:solidFill>
                  <a:srgbClr val="545454"/>
                </a:solidFill>
                <a:latin typeface="Arial"/>
                <a:cs typeface="Arial"/>
              </a:rPr>
              <a:t>now.</a:t>
            </a:r>
            <a:endParaRPr sz="1600">
              <a:latin typeface="Arial"/>
              <a:cs typeface="Arial"/>
            </a:endParaRPr>
          </a:p>
          <a:p>
            <a:pPr>
              <a:lnSpc>
                <a:spcPct val="100000"/>
              </a:lnSpc>
              <a:spcBef>
                <a:spcPts val="45"/>
              </a:spcBef>
            </a:pPr>
            <a:endParaRPr sz="1450">
              <a:latin typeface="Times New Roman"/>
              <a:cs typeface="Times New Roman"/>
            </a:endParaRPr>
          </a:p>
          <a:p>
            <a:pPr algn="just" marL="12700" marR="12065">
              <a:lnSpc>
                <a:spcPct val="100000"/>
              </a:lnSpc>
              <a:spcBef>
                <a:spcPts val="5"/>
              </a:spcBef>
            </a:pPr>
            <a:r>
              <a:rPr dirty="0" sz="1600" spc="10">
                <a:solidFill>
                  <a:srgbClr val="545454"/>
                </a:solidFill>
                <a:latin typeface="Arial"/>
                <a:cs typeface="Arial"/>
              </a:rPr>
              <a:t>Hence, </a:t>
            </a:r>
            <a:r>
              <a:rPr dirty="0" sz="1600" spc="5">
                <a:solidFill>
                  <a:srgbClr val="545454"/>
                </a:solidFill>
                <a:latin typeface="Arial"/>
                <a:cs typeface="Arial"/>
              </a:rPr>
              <a:t>I </a:t>
            </a:r>
            <a:r>
              <a:rPr dirty="0" sz="1600" spc="10">
                <a:solidFill>
                  <a:srgbClr val="545454"/>
                </a:solidFill>
                <a:latin typeface="Arial"/>
                <a:cs typeface="Arial"/>
              </a:rPr>
              <a:t>wanted </a:t>
            </a:r>
            <a:r>
              <a:rPr dirty="0" sz="1600" spc="5">
                <a:solidFill>
                  <a:srgbClr val="545454"/>
                </a:solidFill>
                <a:latin typeface="Arial"/>
                <a:cs typeface="Arial"/>
              </a:rPr>
              <a:t>to </a:t>
            </a:r>
            <a:r>
              <a:rPr dirty="0" sz="1600" spc="10">
                <a:solidFill>
                  <a:srgbClr val="545454"/>
                </a:solidFill>
                <a:latin typeface="Arial"/>
                <a:cs typeface="Arial"/>
              </a:rPr>
              <a:t>do a </a:t>
            </a:r>
            <a:r>
              <a:rPr dirty="0" sz="1600" spc="5" b="1">
                <a:solidFill>
                  <a:srgbClr val="545454"/>
                </a:solidFill>
                <a:latin typeface="Arial"/>
                <a:cs typeface="Arial"/>
              </a:rPr>
              <a:t>similar analysis myself, but </a:t>
            </a:r>
            <a:r>
              <a:rPr dirty="0" sz="1600" spc="10" b="1">
                <a:solidFill>
                  <a:srgbClr val="545454"/>
                </a:solidFill>
                <a:latin typeface="Arial"/>
                <a:cs typeface="Arial"/>
              </a:rPr>
              <a:t>on a more </a:t>
            </a:r>
            <a:r>
              <a:rPr dirty="0" sz="1600" spc="5" b="1">
                <a:solidFill>
                  <a:srgbClr val="545454"/>
                </a:solidFill>
                <a:latin typeface="Arial"/>
                <a:cs typeface="Arial"/>
              </a:rPr>
              <a:t>fine­grained level</a:t>
            </a:r>
            <a:r>
              <a:rPr dirty="0" sz="1600" spc="5">
                <a:solidFill>
                  <a:srgbClr val="545454"/>
                </a:solidFill>
                <a:latin typeface="Arial"/>
                <a:cs typeface="Arial"/>
              </a:rPr>
              <a:t>, i.e., </a:t>
            </a:r>
            <a:r>
              <a:rPr dirty="0" sz="1600" spc="10">
                <a:solidFill>
                  <a:srgbClr val="545454"/>
                </a:solidFill>
                <a:latin typeface="Arial"/>
                <a:cs typeface="Arial"/>
              </a:rPr>
              <a:t>on  </a:t>
            </a:r>
            <a:r>
              <a:rPr dirty="0" sz="1600" spc="5">
                <a:solidFill>
                  <a:srgbClr val="545454"/>
                </a:solidFill>
                <a:latin typeface="Arial"/>
                <a:cs typeface="Arial"/>
              </a:rPr>
              <a:t>hourly data, with </a:t>
            </a:r>
            <a:r>
              <a:rPr dirty="0" sz="1600" spc="10">
                <a:solidFill>
                  <a:srgbClr val="545454"/>
                </a:solidFill>
                <a:latin typeface="Arial"/>
                <a:cs typeface="Arial"/>
              </a:rPr>
              <a:t>a </a:t>
            </a:r>
            <a:r>
              <a:rPr dirty="0" sz="1600" spc="5">
                <a:solidFill>
                  <a:srgbClr val="545454"/>
                </a:solidFill>
                <a:latin typeface="Arial"/>
                <a:cs typeface="Arial"/>
              </a:rPr>
              <a:t>big </a:t>
            </a:r>
            <a:r>
              <a:rPr dirty="0" sz="1600" spc="10">
                <a:solidFill>
                  <a:srgbClr val="545454"/>
                </a:solidFill>
                <a:latin typeface="Arial"/>
                <a:cs typeface="Arial"/>
              </a:rPr>
              <a:t>enough sample </a:t>
            </a:r>
            <a:r>
              <a:rPr dirty="0" sz="1600" spc="5">
                <a:solidFill>
                  <a:srgbClr val="545454"/>
                </a:solidFill>
                <a:latin typeface="Arial"/>
                <a:cs typeface="Arial"/>
              </a:rPr>
              <a:t>size to try out </a:t>
            </a:r>
            <a:r>
              <a:rPr dirty="0" sz="1600" spc="10">
                <a:solidFill>
                  <a:srgbClr val="545454"/>
                </a:solidFill>
                <a:latin typeface="Arial"/>
                <a:cs typeface="Arial"/>
              </a:rPr>
              <a:t>some machine </a:t>
            </a:r>
            <a:r>
              <a:rPr dirty="0" sz="1600" spc="5">
                <a:solidFill>
                  <a:srgbClr val="545454"/>
                </a:solidFill>
                <a:latin typeface="Arial"/>
                <a:cs typeface="Arial"/>
              </a:rPr>
              <a:t>learning</a:t>
            </a:r>
            <a:r>
              <a:rPr dirty="0" sz="1600" spc="10">
                <a:solidFill>
                  <a:srgbClr val="545454"/>
                </a:solidFill>
                <a:latin typeface="Arial"/>
                <a:cs typeface="Arial"/>
              </a:rPr>
              <a:t> </a:t>
            </a:r>
            <a:r>
              <a:rPr dirty="0" sz="1600" spc="5">
                <a:solidFill>
                  <a:srgbClr val="545454"/>
                </a:solidFill>
                <a:latin typeface="Arial"/>
                <a:cs typeface="Arial"/>
              </a:rPr>
              <a:t>models.</a:t>
            </a:r>
            <a:endParaRPr sz="16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2" name="object 2"/>
          <p:cNvSpPr txBox="1">
            <a:spLocks noGrp="1"/>
          </p:cNvSpPr>
          <p:nvPr>
            <p:ph type="title"/>
          </p:nvPr>
        </p:nvSpPr>
        <p:spPr>
          <a:xfrm>
            <a:off x="887384" y="733082"/>
            <a:ext cx="1837055" cy="515620"/>
          </a:xfrm>
          <a:prstGeom prst="rect"/>
        </p:spPr>
        <p:txBody>
          <a:bodyPr wrap="square" lIns="0" tIns="14604" rIns="0" bIns="0" rtlCol="0" vert="horz">
            <a:spAutoFit/>
          </a:bodyPr>
          <a:lstStyle/>
          <a:p>
            <a:pPr marL="12700">
              <a:lnSpc>
                <a:spcPct val="100000"/>
              </a:lnSpc>
              <a:spcBef>
                <a:spcPts val="114"/>
              </a:spcBef>
            </a:pPr>
            <a:r>
              <a:rPr dirty="0" spc="-125"/>
              <a:t>Dataset(s)</a:t>
            </a:r>
          </a:p>
        </p:txBody>
      </p:sp>
      <p:sp>
        <p:nvSpPr>
          <p:cNvPr id="3" name="object 3"/>
          <p:cNvSpPr txBox="1"/>
          <p:nvPr/>
        </p:nvSpPr>
        <p:spPr>
          <a:xfrm>
            <a:off x="887384" y="1695002"/>
            <a:ext cx="4359275" cy="3710304"/>
          </a:xfrm>
          <a:prstGeom prst="rect">
            <a:avLst/>
          </a:prstGeom>
        </p:spPr>
        <p:txBody>
          <a:bodyPr wrap="square" lIns="0" tIns="16510" rIns="0" bIns="0" rtlCol="0" vert="horz">
            <a:spAutoFit/>
          </a:bodyPr>
          <a:lstStyle/>
          <a:p>
            <a:pPr marL="12700">
              <a:lnSpc>
                <a:spcPct val="100000"/>
              </a:lnSpc>
              <a:spcBef>
                <a:spcPts val="130"/>
              </a:spcBef>
            </a:pPr>
            <a:r>
              <a:rPr dirty="0" sz="1400" spc="-10">
                <a:solidFill>
                  <a:srgbClr val="545454"/>
                </a:solidFill>
                <a:latin typeface="Arial"/>
                <a:cs typeface="Arial"/>
              </a:rPr>
              <a:t>Two </a:t>
            </a:r>
            <a:r>
              <a:rPr dirty="0" sz="1400" spc="10">
                <a:solidFill>
                  <a:srgbClr val="545454"/>
                </a:solidFill>
                <a:latin typeface="Arial"/>
                <a:cs typeface="Arial"/>
              </a:rPr>
              <a:t>datasets </a:t>
            </a:r>
            <a:r>
              <a:rPr dirty="0" sz="1400" spc="15">
                <a:solidFill>
                  <a:srgbClr val="545454"/>
                </a:solidFill>
                <a:latin typeface="Arial"/>
                <a:cs typeface="Arial"/>
              </a:rPr>
              <a:t>were </a:t>
            </a:r>
            <a:r>
              <a:rPr dirty="0" sz="1400" spc="10">
                <a:solidFill>
                  <a:srgbClr val="545454"/>
                </a:solidFill>
                <a:latin typeface="Arial"/>
                <a:cs typeface="Arial"/>
              </a:rPr>
              <a:t>used: </a:t>
            </a:r>
            <a:r>
              <a:rPr dirty="0" sz="1400" spc="15" b="1">
                <a:solidFill>
                  <a:srgbClr val="545454"/>
                </a:solidFill>
                <a:latin typeface="Arial"/>
                <a:cs typeface="Arial"/>
              </a:rPr>
              <a:t>Bike sharing</a:t>
            </a:r>
            <a:r>
              <a:rPr dirty="0" sz="1400" spc="-20" b="1">
                <a:solidFill>
                  <a:srgbClr val="545454"/>
                </a:solidFill>
                <a:latin typeface="Arial"/>
                <a:cs typeface="Arial"/>
              </a:rPr>
              <a:t> </a:t>
            </a:r>
            <a:r>
              <a:rPr dirty="0" sz="1400" spc="15" b="1">
                <a:solidFill>
                  <a:srgbClr val="545454"/>
                </a:solidFill>
                <a:latin typeface="Arial"/>
                <a:cs typeface="Arial"/>
              </a:rPr>
              <a:t>data</a:t>
            </a:r>
            <a:r>
              <a:rPr dirty="0" sz="1400" spc="15">
                <a:solidFill>
                  <a:srgbClr val="545454"/>
                </a:solidFill>
                <a:latin typeface="Arial"/>
                <a:cs typeface="Arial"/>
              </a:rPr>
              <a:t>…</a:t>
            </a:r>
            <a:endParaRPr sz="1400">
              <a:latin typeface="Arial"/>
              <a:cs typeface="Arial"/>
            </a:endParaRPr>
          </a:p>
          <a:p>
            <a:pPr algn="just" marL="229870" marR="78105" indent="-180975">
              <a:lnSpc>
                <a:spcPct val="102099"/>
              </a:lnSpc>
              <a:spcBef>
                <a:spcPts val="1425"/>
              </a:spcBef>
              <a:buChar char="▪"/>
              <a:tabLst>
                <a:tab pos="230504" algn="l"/>
              </a:tabLst>
            </a:pPr>
            <a:r>
              <a:rPr dirty="0" sz="1400" spc="10" b="1">
                <a:solidFill>
                  <a:srgbClr val="545454"/>
                </a:solidFill>
                <a:latin typeface="Arial"/>
                <a:cs typeface="Arial"/>
              </a:rPr>
              <a:t>BIXI </a:t>
            </a:r>
            <a:r>
              <a:rPr dirty="0" sz="1400" spc="15" b="1">
                <a:solidFill>
                  <a:srgbClr val="545454"/>
                </a:solidFill>
                <a:latin typeface="Arial"/>
                <a:cs typeface="Arial"/>
              </a:rPr>
              <a:t>Montreal </a:t>
            </a:r>
            <a:r>
              <a:rPr dirty="0" sz="1400" spc="10" b="1">
                <a:solidFill>
                  <a:srgbClr val="545454"/>
                </a:solidFill>
                <a:latin typeface="Arial"/>
                <a:cs typeface="Arial"/>
              </a:rPr>
              <a:t>public bicycle </a:t>
            </a:r>
            <a:r>
              <a:rPr dirty="0" sz="1400" spc="15" b="1">
                <a:solidFill>
                  <a:srgbClr val="545454"/>
                </a:solidFill>
                <a:latin typeface="Arial"/>
                <a:cs typeface="Arial"/>
              </a:rPr>
              <a:t>sharing </a:t>
            </a:r>
            <a:r>
              <a:rPr dirty="0" sz="1400" spc="10" b="1">
                <a:solidFill>
                  <a:srgbClr val="545454"/>
                </a:solidFill>
                <a:latin typeface="Arial"/>
                <a:cs typeface="Arial"/>
              </a:rPr>
              <a:t>system</a:t>
            </a:r>
            <a:r>
              <a:rPr dirty="0" sz="1400" spc="10">
                <a:solidFill>
                  <a:srgbClr val="545454"/>
                </a:solidFill>
                <a:latin typeface="Arial"/>
                <a:cs typeface="Arial"/>
              </a:rPr>
              <a:t>,  North America’s </a:t>
            </a:r>
            <a:r>
              <a:rPr dirty="0" sz="1400" spc="5">
                <a:solidFill>
                  <a:srgbClr val="545454"/>
                </a:solidFill>
                <a:latin typeface="Arial"/>
                <a:cs typeface="Arial"/>
              </a:rPr>
              <a:t>first</a:t>
            </a:r>
            <a:r>
              <a:rPr dirty="0" sz="1400" spc="395">
                <a:solidFill>
                  <a:srgbClr val="545454"/>
                </a:solidFill>
                <a:latin typeface="Arial"/>
                <a:cs typeface="Arial"/>
              </a:rPr>
              <a:t> </a:t>
            </a:r>
            <a:r>
              <a:rPr dirty="0" sz="1400" spc="10">
                <a:solidFill>
                  <a:srgbClr val="545454"/>
                </a:solidFill>
                <a:latin typeface="Arial"/>
                <a:cs typeface="Arial"/>
              </a:rPr>
              <a:t>large­scale bike sharing  </a:t>
            </a:r>
            <a:r>
              <a:rPr dirty="0" sz="1400" spc="15">
                <a:solidFill>
                  <a:srgbClr val="545454"/>
                </a:solidFill>
                <a:latin typeface="Arial"/>
                <a:cs typeface="Arial"/>
              </a:rPr>
              <a:t>system</a:t>
            </a:r>
            <a:endParaRPr sz="1400">
              <a:latin typeface="Arial"/>
              <a:cs typeface="Arial"/>
            </a:endParaRPr>
          </a:p>
          <a:p>
            <a:pPr marL="229870" marR="5080" indent="-180975">
              <a:lnSpc>
                <a:spcPct val="102099"/>
              </a:lnSpc>
              <a:spcBef>
                <a:spcPts val="715"/>
              </a:spcBef>
              <a:buFont typeface="Arial"/>
              <a:buChar char="▪"/>
              <a:tabLst>
                <a:tab pos="230504" algn="l"/>
              </a:tabLst>
            </a:pPr>
            <a:r>
              <a:rPr dirty="0" sz="1400" spc="5">
                <a:solidFill>
                  <a:srgbClr val="545454"/>
                </a:solidFill>
                <a:latin typeface="Arial"/>
                <a:cs typeface="Arial"/>
              </a:rPr>
              <a:t>Available </a:t>
            </a:r>
            <a:r>
              <a:rPr dirty="0" sz="1400" spc="10">
                <a:solidFill>
                  <a:srgbClr val="545454"/>
                </a:solidFill>
                <a:latin typeface="Arial"/>
                <a:cs typeface="Arial"/>
              </a:rPr>
              <a:t>via </a:t>
            </a:r>
            <a:r>
              <a:rPr dirty="0" sz="1400" spc="15">
                <a:solidFill>
                  <a:srgbClr val="545454"/>
                </a:solidFill>
                <a:latin typeface="Arial"/>
                <a:cs typeface="Arial"/>
              </a:rPr>
              <a:t>Kaggle </a:t>
            </a:r>
            <a:r>
              <a:rPr dirty="0" sz="1400" spc="10">
                <a:solidFill>
                  <a:srgbClr val="545454"/>
                </a:solidFill>
                <a:latin typeface="Arial"/>
                <a:cs typeface="Arial"/>
              </a:rPr>
              <a:t>from </a:t>
            </a:r>
            <a:r>
              <a:rPr dirty="0" u="sng" sz="1400" spc="10">
                <a:solidFill>
                  <a:srgbClr val="1A4D8A"/>
                </a:solidFill>
                <a:uFill>
                  <a:solidFill>
                    <a:srgbClr val="2A7BDF"/>
                  </a:solidFill>
                </a:uFill>
                <a:latin typeface="Arial"/>
                <a:cs typeface="Arial"/>
              </a:rPr>
              <a:t> </a:t>
            </a:r>
            <a:r>
              <a:rPr dirty="0" u="sng" sz="1400" spc="10">
                <a:solidFill>
                  <a:srgbClr val="1A4D8A"/>
                </a:solidFill>
                <a:uFill>
                  <a:solidFill>
                    <a:srgbClr val="2A7BDF"/>
                  </a:solidFill>
                </a:uFill>
                <a:latin typeface="Arial"/>
                <a:cs typeface="Arial"/>
                <a:hlinkClick r:id="rId2"/>
              </a:rPr>
              <a:t>https://www.kaggle.com/aubertsigouin/biximtl/home</a:t>
            </a:r>
            <a:endParaRPr sz="1400">
              <a:latin typeface="Arial"/>
              <a:cs typeface="Arial"/>
            </a:endParaRPr>
          </a:p>
          <a:p>
            <a:pPr marL="229870" indent="-180975">
              <a:lnSpc>
                <a:spcPct val="100000"/>
              </a:lnSpc>
              <a:spcBef>
                <a:spcPts val="700"/>
              </a:spcBef>
              <a:buFont typeface="Arial"/>
              <a:buChar char="▪"/>
              <a:tabLst>
                <a:tab pos="230504" algn="l"/>
              </a:tabLst>
            </a:pPr>
            <a:r>
              <a:rPr dirty="0" sz="1400" spc="10">
                <a:solidFill>
                  <a:srgbClr val="545454"/>
                </a:solidFill>
                <a:latin typeface="Arial"/>
                <a:cs typeface="Arial"/>
              </a:rPr>
              <a:t>For years </a:t>
            </a:r>
            <a:r>
              <a:rPr dirty="0" sz="1450" spc="-80">
                <a:solidFill>
                  <a:srgbClr val="545454"/>
                </a:solidFill>
                <a:latin typeface="Arial"/>
                <a:cs typeface="Arial"/>
              </a:rPr>
              <a:t>2014 </a:t>
            </a:r>
            <a:r>
              <a:rPr dirty="0" sz="1400" spc="10">
                <a:solidFill>
                  <a:srgbClr val="545454"/>
                </a:solidFill>
                <a:latin typeface="Arial"/>
                <a:cs typeface="Arial"/>
              </a:rPr>
              <a:t>to</a:t>
            </a:r>
            <a:r>
              <a:rPr dirty="0" sz="1400" spc="-235">
                <a:solidFill>
                  <a:srgbClr val="545454"/>
                </a:solidFill>
                <a:latin typeface="Arial"/>
                <a:cs typeface="Arial"/>
              </a:rPr>
              <a:t> </a:t>
            </a:r>
            <a:r>
              <a:rPr dirty="0" sz="1450" spc="-80">
                <a:solidFill>
                  <a:srgbClr val="545454"/>
                </a:solidFill>
                <a:latin typeface="Arial"/>
                <a:cs typeface="Arial"/>
              </a:rPr>
              <a:t>2017</a:t>
            </a:r>
            <a:endParaRPr sz="1450">
              <a:latin typeface="Arial"/>
              <a:cs typeface="Arial"/>
            </a:endParaRPr>
          </a:p>
          <a:p>
            <a:pPr algn="just" marL="229870" marR="71120" indent="-180975">
              <a:lnSpc>
                <a:spcPct val="102099"/>
              </a:lnSpc>
              <a:spcBef>
                <a:spcPts val="705"/>
              </a:spcBef>
              <a:buFont typeface="Arial"/>
              <a:buChar char="▪"/>
              <a:tabLst>
                <a:tab pos="230504" algn="l"/>
              </a:tabLst>
            </a:pPr>
            <a:r>
              <a:rPr dirty="0" sz="1400" spc="10">
                <a:solidFill>
                  <a:srgbClr val="545454"/>
                </a:solidFill>
                <a:latin typeface="Arial"/>
                <a:cs typeface="Arial"/>
              </a:rPr>
              <a:t>Contains </a:t>
            </a:r>
            <a:r>
              <a:rPr dirty="0" sz="1400" spc="10" b="1">
                <a:solidFill>
                  <a:srgbClr val="545454"/>
                </a:solidFill>
                <a:latin typeface="Arial"/>
                <a:cs typeface="Arial"/>
              </a:rPr>
              <a:t>individual </a:t>
            </a:r>
            <a:r>
              <a:rPr dirty="0" sz="1400" spc="15" b="1">
                <a:solidFill>
                  <a:srgbClr val="545454"/>
                </a:solidFill>
                <a:latin typeface="Arial"/>
                <a:cs typeface="Arial"/>
              </a:rPr>
              <a:t>records </a:t>
            </a:r>
            <a:r>
              <a:rPr dirty="0" sz="1400" spc="10" b="1">
                <a:solidFill>
                  <a:srgbClr val="545454"/>
                </a:solidFill>
                <a:latin typeface="Arial"/>
                <a:cs typeface="Arial"/>
              </a:rPr>
              <a:t>of bike trips</a:t>
            </a:r>
            <a:r>
              <a:rPr dirty="0" sz="1400" spc="10">
                <a:solidFill>
                  <a:srgbClr val="545454"/>
                </a:solidFill>
                <a:latin typeface="Arial"/>
                <a:cs typeface="Arial"/>
              </a:rPr>
              <a:t>:  timestamp </a:t>
            </a:r>
            <a:r>
              <a:rPr dirty="0" sz="1400" spc="15">
                <a:solidFill>
                  <a:srgbClr val="545454"/>
                </a:solidFill>
                <a:latin typeface="Arial"/>
                <a:cs typeface="Arial"/>
              </a:rPr>
              <a:t>and </a:t>
            </a:r>
            <a:r>
              <a:rPr dirty="0" sz="1400" spc="10">
                <a:solidFill>
                  <a:srgbClr val="545454"/>
                </a:solidFill>
                <a:latin typeface="Arial"/>
                <a:cs typeface="Arial"/>
              </a:rPr>
              <a:t>station </a:t>
            </a:r>
            <a:r>
              <a:rPr dirty="0" sz="1400" spc="15">
                <a:solidFill>
                  <a:srgbClr val="545454"/>
                </a:solidFill>
                <a:latin typeface="Arial"/>
                <a:cs typeface="Arial"/>
              </a:rPr>
              <a:t>code </a:t>
            </a:r>
            <a:r>
              <a:rPr dirty="0" sz="1400" spc="10">
                <a:solidFill>
                  <a:srgbClr val="545454"/>
                </a:solidFill>
                <a:latin typeface="Arial"/>
                <a:cs typeface="Arial"/>
              </a:rPr>
              <a:t>for start </a:t>
            </a:r>
            <a:r>
              <a:rPr dirty="0" sz="1400" spc="15">
                <a:solidFill>
                  <a:srgbClr val="545454"/>
                </a:solidFill>
                <a:latin typeface="Arial"/>
                <a:cs typeface="Arial"/>
              </a:rPr>
              <a:t>and end </a:t>
            </a:r>
            <a:r>
              <a:rPr dirty="0" sz="1400" spc="10">
                <a:solidFill>
                  <a:srgbClr val="545454"/>
                </a:solidFill>
                <a:latin typeface="Arial"/>
                <a:cs typeface="Arial"/>
              </a:rPr>
              <a:t>of  </a:t>
            </a:r>
            <a:r>
              <a:rPr dirty="0" sz="1400" spc="5">
                <a:solidFill>
                  <a:srgbClr val="545454"/>
                </a:solidFill>
                <a:latin typeface="Arial"/>
                <a:cs typeface="Arial"/>
              </a:rPr>
              <a:t>trip,</a:t>
            </a:r>
            <a:r>
              <a:rPr dirty="0" sz="1400">
                <a:solidFill>
                  <a:srgbClr val="545454"/>
                </a:solidFill>
                <a:latin typeface="Arial"/>
                <a:cs typeface="Arial"/>
              </a:rPr>
              <a:t> </a:t>
            </a:r>
            <a:r>
              <a:rPr dirty="0" sz="1400" spc="10">
                <a:solidFill>
                  <a:srgbClr val="545454"/>
                </a:solidFill>
                <a:latin typeface="Arial"/>
                <a:cs typeface="Arial"/>
              </a:rPr>
              <a:t>duration</a:t>
            </a:r>
            <a:endParaRPr sz="1400">
              <a:latin typeface="Arial"/>
              <a:cs typeface="Arial"/>
            </a:endParaRPr>
          </a:p>
          <a:p>
            <a:pPr marL="229870" indent="-180975">
              <a:lnSpc>
                <a:spcPct val="100000"/>
              </a:lnSpc>
              <a:spcBef>
                <a:spcPts val="700"/>
              </a:spcBef>
              <a:buSzPct val="103703"/>
              <a:buFont typeface="Arial"/>
              <a:buChar char="▪"/>
              <a:tabLst>
                <a:tab pos="230504" algn="l"/>
              </a:tabLst>
            </a:pPr>
            <a:r>
              <a:rPr dirty="0" sz="1350" spc="20">
                <a:solidFill>
                  <a:srgbClr val="545454"/>
                </a:solidFill>
                <a:latin typeface="Verdana"/>
                <a:cs typeface="Verdana"/>
              </a:rPr>
              <a:t>n </a:t>
            </a:r>
            <a:r>
              <a:rPr dirty="0" sz="1450" spc="285">
                <a:solidFill>
                  <a:srgbClr val="545454"/>
                </a:solidFill>
                <a:latin typeface="Arial"/>
                <a:cs typeface="Arial"/>
              </a:rPr>
              <a:t>= </a:t>
            </a:r>
            <a:r>
              <a:rPr dirty="0" sz="1450" spc="-80">
                <a:solidFill>
                  <a:srgbClr val="545454"/>
                </a:solidFill>
                <a:latin typeface="Arial"/>
                <a:cs typeface="Arial"/>
              </a:rPr>
              <a:t>14598961 </a:t>
            </a:r>
            <a:r>
              <a:rPr dirty="0" sz="1400" spc="10">
                <a:solidFill>
                  <a:srgbClr val="545454"/>
                </a:solidFill>
                <a:latin typeface="Arial"/>
                <a:cs typeface="Arial"/>
              </a:rPr>
              <a:t>records (individual bike</a:t>
            </a:r>
            <a:r>
              <a:rPr dirty="0" sz="1400" spc="-204">
                <a:solidFill>
                  <a:srgbClr val="545454"/>
                </a:solidFill>
                <a:latin typeface="Arial"/>
                <a:cs typeface="Arial"/>
              </a:rPr>
              <a:t> </a:t>
            </a:r>
            <a:r>
              <a:rPr dirty="0" sz="1400" spc="10">
                <a:solidFill>
                  <a:srgbClr val="545454"/>
                </a:solidFill>
                <a:latin typeface="Arial"/>
                <a:cs typeface="Arial"/>
              </a:rPr>
              <a:t>trips)</a:t>
            </a:r>
            <a:endParaRPr sz="1400">
              <a:latin typeface="Arial"/>
              <a:cs typeface="Arial"/>
            </a:endParaRPr>
          </a:p>
          <a:p>
            <a:pPr algn="just" marL="229870" marR="69850" indent="-180975">
              <a:lnSpc>
                <a:spcPct val="102099"/>
              </a:lnSpc>
              <a:spcBef>
                <a:spcPts val="705"/>
              </a:spcBef>
              <a:buFont typeface="Arial"/>
              <a:buChar char="▪"/>
              <a:tabLst>
                <a:tab pos="230504" algn="l"/>
              </a:tabLst>
            </a:pPr>
            <a:r>
              <a:rPr dirty="0" sz="1400" spc="10">
                <a:solidFill>
                  <a:srgbClr val="545454"/>
                </a:solidFill>
                <a:latin typeface="Arial"/>
                <a:cs typeface="Arial"/>
              </a:rPr>
              <a:t>Station codes, </a:t>
            </a:r>
            <a:r>
              <a:rPr dirty="0" sz="1400" spc="15">
                <a:solidFill>
                  <a:srgbClr val="545454"/>
                </a:solidFill>
                <a:latin typeface="Arial"/>
                <a:cs typeface="Arial"/>
              </a:rPr>
              <a:t>names, and </a:t>
            </a:r>
            <a:r>
              <a:rPr dirty="0" sz="1400" spc="10">
                <a:solidFill>
                  <a:srgbClr val="545454"/>
                </a:solidFill>
                <a:latin typeface="Arial"/>
                <a:cs typeface="Arial"/>
              </a:rPr>
              <a:t>position (latitude,  longitude) available in separate files, but only of  secondary interest for this</a:t>
            </a:r>
            <a:r>
              <a:rPr dirty="0" sz="1400" spc="-15">
                <a:solidFill>
                  <a:srgbClr val="545454"/>
                </a:solidFill>
                <a:latin typeface="Arial"/>
                <a:cs typeface="Arial"/>
              </a:rPr>
              <a:t> </a:t>
            </a:r>
            <a:r>
              <a:rPr dirty="0" sz="1400" spc="10">
                <a:solidFill>
                  <a:srgbClr val="545454"/>
                </a:solidFill>
                <a:latin typeface="Arial"/>
                <a:cs typeface="Arial"/>
              </a:rPr>
              <a:t>analysis</a:t>
            </a:r>
            <a:endParaRPr sz="1400">
              <a:latin typeface="Arial"/>
              <a:cs typeface="Arial"/>
            </a:endParaRPr>
          </a:p>
        </p:txBody>
      </p:sp>
      <p:sp>
        <p:nvSpPr>
          <p:cNvPr id="4" name="object 4"/>
          <p:cNvSpPr txBox="1"/>
          <p:nvPr/>
        </p:nvSpPr>
        <p:spPr>
          <a:xfrm>
            <a:off x="5511661" y="1695002"/>
            <a:ext cx="4294505" cy="3964940"/>
          </a:xfrm>
          <a:prstGeom prst="rect">
            <a:avLst/>
          </a:prstGeom>
        </p:spPr>
        <p:txBody>
          <a:bodyPr wrap="square" lIns="0" tIns="16510" rIns="0" bIns="0" rtlCol="0" vert="horz">
            <a:spAutoFit/>
          </a:bodyPr>
          <a:lstStyle/>
          <a:p>
            <a:pPr marL="12700">
              <a:lnSpc>
                <a:spcPct val="100000"/>
              </a:lnSpc>
              <a:spcBef>
                <a:spcPts val="130"/>
              </a:spcBef>
            </a:pPr>
            <a:r>
              <a:rPr dirty="0" sz="1400" spc="15">
                <a:solidFill>
                  <a:srgbClr val="545454"/>
                </a:solidFill>
                <a:latin typeface="Arial"/>
                <a:cs typeface="Arial"/>
              </a:rPr>
              <a:t>…and </a:t>
            </a:r>
            <a:r>
              <a:rPr dirty="0" sz="1400" spc="15" b="1">
                <a:solidFill>
                  <a:srgbClr val="545454"/>
                </a:solidFill>
                <a:latin typeface="Arial"/>
                <a:cs typeface="Arial"/>
              </a:rPr>
              <a:t>weather data </a:t>
            </a:r>
            <a:r>
              <a:rPr dirty="0" sz="1400" spc="10">
                <a:solidFill>
                  <a:srgbClr val="545454"/>
                </a:solidFill>
                <a:latin typeface="Arial"/>
                <a:cs typeface="Arial"/>
              </a:rPr>
              <a:t>from the </a:t>
            </a:r>
            <a:r>
              <a:rPr dirty="0" sz="1400" spc="15">
                <a:solidFill>
                  <a:srgbClr val="545454"/>
                </a:solidFill>
                <a:latin typeface="Arial"/>
                <a:cs typeface="Arial"/>
              </a:rPr>
              <a:t>Canadian</a:t>
            </a:r>
            <a:r>
              <a:rPr dirty="0" sz="1400" spc="-30">
                <a:solidFill>
                  <a:srgbClr val="545454"/>
                </a:solidFill>
                <a:latin typeface="Arial"/>
                <a:cs typeface="Arial"/>
              </a:rPr>
              <a:t> </a:t>
            </a:r>
            <a:r>
              <a:rPr dirty="0" sz="1400" spc="10">
                <a:solidFill>
                  <a:srgbClr val="545454"/>
                </a:solidFill>
                <a:latin typeface="Arial"/>
                <a:cs typeface="Arial"/>
              </a:rPr>
              <a:t>government:</a:t>
            </a:r>
            <a:endParaRPr sz="1400">
              <a:latin typeface="Arial"/>
              <a:cs typeface="Arial"/>
            </a:endParaRPr>
          </a:p>
          <a:p>
            <a:pPr marL="229870" marR="10160" indent="-180975">
              <a:lnSpc>
                <a:spcPct val="102099"/>
              </a:lnSpc>
              <a:spcBef>
                <a:spcPts val="1425"/>
              </a:spcBef>
              <a:buFont typeface="Arial"/>
              <a:buChar char="▪"/>
              <a:tabLst>
                <a:tab pos="230504" algn="l"/>
              </a:tabLst>
            </a:pPr>
            <a:r>
              <a:rPr dirty="0" sz="1400" spc="15">
                <a:solidFill>
                  <a:srgbClr val="545454"/>
                </a:solidFill>
                <a:latin typeface="Arial"/>
                <a:cs typeface="Arial"/>
              </a:rPr>
              <a:t>Canadian </a:t>
            </a:r>
            <a:r>
              <a:rPr dirty="0" sz="1400" spc="10">
                <a:solidFill>
                  <a:srgbClr val="545454"/>
                </a:solidFill>
                <a:latin typeface="Arial"/>
                <a:cs typeface="Arial"/>
              </a:rPr>
              <a:t>government’s past weather </a:t>
            </a:r>
            <a:r>
              <a:rPr dirty="0" sz="1400" spc="15">
                <a:solidFill>
                  <a:srgbClr val="545454"/>
                </a:solidFill>
                <a:latin typeface="Arial"/>
                <a:cs typeface="Arial"/>
              </a:rPr>
              <a:t>and </a:t>
            </a:r>
            <a:r>
              <a:rPr dirty="0" sz="1400" spc="10">
                <a:solidFill>
                  <a:srgbClr val="545454"/>
                </a:solidFill>
                <a:latin typeface="Arial"/>
                <a:cs typeface="Arial"/>
              </a:rPr>
              <a:t>climate  service, available from </a:t>
            </a:r>
            <a:r>
              <a:rPr dirty="0" u="sng" sz="1400" spc="10">
                <a:solidFill>
                  <a:srgbClr val="1A4D8A"/>
                </a:solidFill>
                <a:uFill>
                  <a:solidFill>
                    <a:srgbClr val="2A7BDF"/>
                  </a:solidFill>
                </a:uFill>
                <a:latin typeface="Arial"/>
                <a:cs typeface="Arial"/>
              </a:rPr>
              <a:t> </a:t>
            </a:r>
            <a:r>
              <a:rPr dirty="0" u="sng" sz="1400" spc="5">
                <a:solidFill>
                  <a:srgbClr val="1A4D8A"/>
                </a:solidFill>
                <a:uFill>
                  <a:solidFill>
                    <a:srgbClr val="2A7BDF"/>
                  </a:solidFill>
                </a:uFill>
                <a:latin typeface="Arial"/>
                <a:cs typeface="Arial"/>
                <a:hlinkClick r:id="rId3"/>
              </a:rPr>
              <a:t>http://climate.weather.gc.ca/ </a:t>
            </a:r>
            <a:r>
              <a:rPr dirty="0" u="sng" sz="1400" spc="10">
                <a:solidFill>
                  <a:srgbClr val="1A4D8A"/>
                </a:solidFill>
                <a:uFill>
                  <a:solidFill>
                    <a:srgbClr val="2A7BDF"/>
                  </a:solidFill>
                </a:uFill>
                <a:latin typeface="Arial"/>
                <a:cs typeface="Arial"/>
                <a:hlinkClick r:id="rId3"/>
              </a:rPr>
              <a:t>historical_data/ </a:t>
            </a:r>
            <a:r>
              <a:rPr dirty="0" u="sng" sz="1400" spc="10">
                <a:solidFill>
                  <a:srgbClr val="1A4D8A"/>
                </a:solidFill>
                <a:uFill>
                  <a:solidFill>
                    <a:srgbClr val="2A7BDF"/>
                  </a:solidFill>
                </a:uFill>
                <a:latin typeface="Arial"/>
                <a:cs typeface="Arial"/>
                <a:hlinkClick r:id="rId3"/>
              </a:rPr>
              <a:t> search_historic_data_e.html</a:t>
            </a:r>
            <a:endParaRPr sz="1400">
              <a:latin typeface="Arial"/>
              <a:cs typeface="Arial"/>
            </a:endParaRPr>
          </a:p>
          <a:p>
            <a:pPr marL="229870" marR="726440" indent="-180975">
              <a:lnSpc>
                <a:spcPct val="102099"/>
              </a:lnSpc>
              <a:spcBef>
                <a:spcPts val="715"/>
              </a:spcBef>
              <a:buFont typeface="Arial"/>
              <a:buChar char="▪"/>
              <a:tabLst>
                <a:tab pos="230504" algn="l"/>
              </a:tabLst>
            </a:pPr>
            <a:r>
              <a:rPr dirty="0" sz="1400" spc="15">
                <a:solidFill>
                  <a:srgbClr val="545454"/>
                </a:solidFill>
                <a:latin typeface="Arial"/>
                <a:cs typeface="Arial"/>
              </a:rPr>
              <a:t>API </a:t>
            </a:r>
            <a:r>
              <a:rPr dirty="0" sz="1400" spc="10">
                <a:solidFill>
                  <a:srgbClr val="545454"/>
                </a:solidFill>
                <a:latin typeface="Arial"/>
                <a:cs typeface="Arial"/>
              </a:rPr>
              <a:t>for </a:t>
            </a:r>
            <a:r>
              <a:rPr dirty="0" sz="1400" spc="15" b="1">
                <a:solidFill>
                  <a:srgbClr val="545454"/>
                </a:solidFill>
                <a:latin typeface="Arial"/>
                <a:cs typeface="Arial"/>
              </a:rPr>
              <a:t>bulk data download</a:t>
            </a:r>
            <a:r>
              <a:rPr dirty="0" sz="1400" spc="15">
                <a:solidFill>
                  <a:srgbClr val="545454"/>
                </a:solidFill>
                <a:latin typeface="Arial"/>
                <a:cs typeface="Arial"/>
              </a:rPr>
              <a:t>: </a:t>
            </a:r>
            <a:r>
              <a:rPr dirty="0" u="sng" sz="1400" spc="15">
                <a:solidFill>
                  <a:srgbClr val="1A4D8A"/>
                </a:solidFill>
                <a:uFill>
                  <a:solidFill>
                    <a:srgbClr val="2A7BDF"/>
                  </a:solidFill>
                </a:uFill>
                <a:latin typeface="Arial"/>
                <a:cs typeface="Arial"/>
              </a:rPr>
              <a:t> </a:t>
            </a:r>
            <a:r>
              <a:rPr dirty="0" u="sng" sz="1400" spc="10">
                <a:solidFill>
                  <a:srgbClr val="1A4D8A"/>
                </a:solidFill>
                <a:uFill>
                  <a:solidFill>
                    <a:srgbClr val="2A7BDF"/>
                  </a:solidFill>
                </a:uFill>
                <a:latin typeface="Arial"/>
                <a:cs typeface="Arial"/>
                <a:hlinkClick r:id="rId4"/>
              </a:rPr>
              <a:t>http://climate.weathe</a:t>
            </a:r>
            <a:r>
              <a:rPr dirty="0" u="sng" sz="1400" spc="-75">
                <a:solidFill>
                  <a:srgbClr val="1A4D8A"/>
                </a:solidFill>
                <a:uFill>
                  <a:solidFill>
                    <a:srgbClr val="2A7BDF"/>
                  </a:solidFill>
                </a:uFill>
                <a:latin typeface="Arial"/>
                <a:cs typeface="Arial"/>
                <a:hlinkClick r:id="rId4"/>
              </a:rPr>
              <a:t>r</a:t>
            </a:r>
            <a:r>
              <a:rPr dirty="0" u="sng" sz="1400" spc="10">
                <a:solidFill>
                  <a:srgbClr val="1A4D8A"/>
                </a:solidFill>
                <a:uFill>
                  <a:solidFill>
                    <a:srgbClr val="2A7BDF"/>
                  </a:solidFill>
                </a:uFill>
                <a:latin typeface="Arial"/>
                <a:cs typeface="Arial"/>
                <a:hlinkClick r:id="rId4"/>
              </a:rPr>
              <a:t>.gc.ca/climate_data/ </a:t>
            </a:r>
            <a:r>
              <a:rPr dirty="0" sz="1400" spc="5">
                <a:solidFill>
                  <a:srgbClr val="1A4D8A"/>
                </a:solidFill>
                <a:latin typeface="Arial"/>
                <a:cs typeface="Arial"/>
                <a:hlinkClick r:id="rId4"/>
              </a:rPr>
              <a:t> </a:t>
            </a:r>
            <a:r>
              <a:rPr dirty="0" u="sng" sz="1400" spc="10">
                <a:solidFill>
                  <a:srgbClr val="1A4D8A"/>
                </a:solidFill>
                <a:uFill>
                  <a:solidFill>
                    <a:srgbClr val="2A7BDF"/>
                  </a:solidFill>
                </a:uFill>
                <a:latin typeface="Arial"/>
                <a:cs typeface="Arial"/>
                <a:hlinkClick r:id="rId4"/>
              </a:rPr>
              <a:t>bulk_data_e.html</a:t>
            </a:r>
            <a:endParaRPr sz="1400">
              <a:latin typeface="Arial"/>
              <a:cs typeface="Arial"/>
            </a:endParaRPr>
          </a:p>
          <a:p>
            <a:pPr algn="just" marL="229870" marR="5080" indent="-180975">
              <a:lnSpc>
                <a:spcPct val="102099"/>
              </a:lnSpc>
              <a:spcBef>
                <a:spcPts val="715"/>
              </a:spcBef>
              <a:buFont typeface="Arial"/>
              <a:buChar char="▪"/>
              <a:tabLst>
                <a:tab pos="230504" algn="l"/>
              </a:tabLst>
            </a:pPr>
            <a:r>
              <a:rPr dirty="0" sz="1400" spc="15">
                <a:solidFill>
                  <a:srgbClr val="545454"/>
                </a:solidFill>
                <a:latin typeface="Arial"/>
                <a:cs typeface="Arial"/>
              </a:rPr>
              <a:t>Data can be downloaded </a:t>
            </a:r>
            <a:r>
              <a:rPr dirty="0" sz="1400" spc="10">
                <a:solidFill>
                  <a:srgbClr val="545454"/>
                </a:solidFill>
                <a:latin typeface="Arial"/>
                <a:cs typeface="Arial"/>
              </a:rPr>
              <a:t>per weather station per  </a:t>
            </a:r>
            <a:r>
              <a:rPr dirty="0" sz="1400" spc="15">
                <a:solidFill>
                  <a:srgbClr val="545454"/>
                </a:solidFill>
                <a:latin typeface="Arial"/>
                <a:cs typeface="Arial"/>
              </a:rPr>
              <a:t>month and </a:t>
            </a:r>
            <a:r>
              <a:rPr dirty="0" sz="1400" spc="10">
                <a:solidFill>
                  <a:srgbClr val="545454"/>
                </a:solidFill>
                <a:latin typeface="Arial"/>
                <a:cs typeface="Arial"/>
              </a:rPr>
              <a:t>contains </a:t>
            </a:r>
            <a:r>
              <a:rPr dirty="0" sz="1400" spc="10" b="1">
                <a:solidFill>
                  <a:srgbClr val="545454"/>
                </a:solidFill>
                <a:latin typeface="Arial"/>
                <a:cs typeface="Arial"/>
              </a:rPr>
              <a:t>hourly </a:t>
            </a:r>
            <a:r>
              <a:rPr dirty="0" sz="1400" spc="15" b="1">
                <a:solidFill>
                  <a:srgbClr val="545454"/>
                </a:solidFill>
                <a:latin typeface="Arial"/>
                <a:cs typeface="Arial"/>
              </a:rPr>
              <a:t>measurements </a:t>
            </a:r>
            <a:r>
              <a:rPr dirty="0" sz="1400" spc="10">
                <a:solidFill>
                  <a:srgbClr val="545454"/>
                </a:solidFill>
                <a:latin typeface="Arial"/>
                <a:cs typeface="Arial"/>
              </a:rPr>
              <a:t>of  </a:t>
            </a:r>
            <a:r>
              <a:rPr dirty="0" sz="1400" spc="5">
                <a:solidFill>
                  <a:srgbClr val="545454"/>
                </a:solidFill>
                <a:latin typeface="Arial"/>
                <a:cs typeface="Arial"/>
              </a:rPr>
              <a:t>different </a:t>
            </a:r>
            <a:r>
              <a:rPr dirty="0" sz="1400" spc="10">
                <a:solidFill>
                  <a:srgbClr val="545454"/>
                </a:solidFill>
                <a:latin typeface="Arial"/>
                <a:cs typeface="Arial"/>
              </a:rPr>
              <a:t>metrics (e.g., timestamp, temperature,  relative </a:t>
            </a:r>
            <a:r>
              <a:rPr dirty="0" sz="1400">
                <a:solidFill>
                  <a:srgbClr val="545454"/>
                </a:solidFill>
                <a:latin typeface="Arial"/>
                <a:cs typeface="Arial"/>
              </a:rPr>
              <a:t>humidity, </a:t>
            </a:r>
            <a:r>
              <a:rPr dirty="0" sz="1400" spc="10">
                <a:solidFill>
                  <a:srgbClr val="545454"/>
                </a:solidFill>
                <a:latin typeface="Arial"/>
                <a:cs typeface="Arial"/>
              </a:rPr>
              <a:t>atmospheric pressure, </a:t>
            </a:r>
            <a:r>
              <a:rPr dirty="0" sz="1400" spc="15">
                <a:solidFill>
                  <a:srgbClr val="545454"/>
                </a:solidFill>
                <a:latin typeface="Arial"/>
                <a:cs typeface="Arial"/>
              </a:rPr>
              <a:t>wind  </a:t>
            </a:r>
            <a:r>
              <a:rPr dirty="0" sz="1400" spc="10">
                <a:solidFill>
                  <a:srgbClr val="545454"/>
                </a:solidFill>
                <a:latin typeface="Arial"/>
                <a:cs typeface="Arial"/>
              </a:rPr>
              <a:t>speed; </a:t>
            </a:r>
            <a:r>
              <a:rPr dirty="0" sz="1400" spc="5">
                <a:solidFill>
                  <a:srgbClr val="545454"/>
                </a:solidFill>
                <a:latin typeface="Arial"/>
                <a:cs typeface="Arial"/>
              </a:rPr>
              <a:t>different </a:t>
            </a:r>
            <a:r>
              <a:rPr dirty="0" sz="1400" spc="15">
                <a:solidFill>
                  <a:srgbClr val="545454"/>
                </a:solidFill>
                <a:latin typeface="Arial"/>
                <a:cs typeface="Arial"/>
              </a:rPr>
              <a:t>measures </a:t>
            </a:r>
            <a:r>
              <a:rPr dirty="0" sz="1400" spc="10">
                <a:solidFill>
                  <a:srgbClr val="545454"/>
                </a:solidFill>
                <a:latin typeface="Arial"/>
                <a:cs typeface="Arial"/>
              </a:rPr>
              <a:t>available for </a:t>
            </a:r>
            <a:r>
              <a:rPr dirty="0" sz="1400" spc="5">
                <a:solidFill>
                  <a:srgbClr val="545454"/>
                </a:solidFill>
                <a:latin typeface="Arial"/>
                <a:cs typeface="Arial"/>
              </a:rPr>
              <a:t>different  </a:t>
            </a:r>
            <a:r>
              <a:rPr dirty="0" sz="1400" spc="10">
                <a:solidFill>
                  <a:srgbClr val="545454"/>
                </a:solidFill>
                <a:latin typeface="Arial"/>
                <a:cs typeface="Arial"/>
              </a:rPr>
              <a:t>stations)</a:t>
            </a:r>
            <a:endParaRPr sz="1400">
              <a:latin typeface="Arial"/>
              <a:cs typeface="Arial"/>
            </a:endParaRPr>
          </a:p>
          <a:p>
            <a:pPr marL="229870" marR="11430" indent="-180975">
              <a:lnSpc>
                <a:spcPts val="1710"/>
              </a:lnSpc>
              <a:spcBef>
                <a:spcPts val="780"/>
              </a:spcBef>
              <a:buSzPct val="103703"/>
              <a:buFont typeface="Arial"/>
              <a:buChar char="▪"/>
              <a:tabLst>
                <a:tab pos="230504" algn="l"/>
                <a:tab pos="1255395" algn="l"/>
                <a:tab pos="1946910" algn="l"/>
                <a:tab pos="2790190" algn="l"/>
                <a:tab pos="3592829" algn="l"/>
                <a:tab pos="3931285" algn="l"/>
              </a:tabLst>
            </a:pPr>
            <a:r>
              <a:rPr dirty="0" sz="1350" spc="20">
                <a:solidFill>
                  <a:srgbClr val="545454"/>
                </a:solidFill>
                <a:latin typeface="Verdana"/>
                <a:cs typeface="Verdana"/>
              </a:rPr>
              <a:t>n</a:t>
            </a:r>
            <a:r>
              <a:rPr dirty="0" sz="1350" spc="-50">
                <a:solidFill>
                  <a:srgbClr val="545454"/>
                </a:solidFill>
                <a:latin typeface="Verdana"/>
                <a:cs typeface="Verdana"/>
              </a:rPr>
              <a:t> </a:t>
            </a:r>
            <a:r>
              <a:rPr dirty="0" sz="1450" spc="285">
                <a:solidFill>
                  <a:srgbClr val="545454"/>
                </a:solidFill>
                <a:latin typeface="Arial"/>
                <a:cs typeface="Arial"/>
              </a:rPr>
              <a:t>=</a:t>
            </a:r>
            <a:r>
              <a:rPr dirty="0" sz="1450" spc="25">
                <a:solidFill>
                  <a:srgbClr val="545454"/>
                </a:solidFill>
                <a:latin typeface="Arial"/>
                <a:cs typeface="Arial"/>
              </a:rPr>
              <a:t> </a:t>
            </a:r>
            <a:r>
              <a:rPr dirty="0" sz="1450" spc="-80">
                <a:solidFill>
                  <a:srgbClr val="545454"/>
                </a:solidFill>
                <a:latin typeface="Arial"/>
                <a:cs typeface="Arial"/>
              </a:rPr>
              <a:t>35064</a:t>
            </a:r>
            <a:r>
              <a:rPr dirty="0" sz="1450">
                <a:solidFill>
                  <a:srgbClr val="545454"/>
                </a:solidFill>
                <a:latin typeface="Arial"/>
                <a:cs typeface="Arial"/>
              </a:rPr>
              <a:t>	</a:t>
            </a:r>
            <a:r>
              <a:rPr dirty="0" sz="1400" spc="10">
                <a:solidFill>
                  <a:srgbClr val="545454"/>
                </a:solidFill>
                <a:latin typeface="Arial"/>
                <a:cs typeface="Arial"/>
              </a:rPr>
              <a:t>hourly</a:t>
            </a:r>
            <a:r>
              <a:rPr dirty="0" sz="1400">
                <a:solidFill>
                  <a:srgbClr val="545454"/>
                </a:solidFill>
                <a:latin typeface="Arial"/>
                <a:cs typeface="Arial"/>
              </a:rPr>
              <a:t>	</a:t>
            </a:r>
            <a:r>
              <a:rPr dirty="0" sz="1400" spc="10">
                <a:solidFill>
                  <a:srgbClr val="545454"/>
                </a:solidFill>
                <a:latin typeface="Arial"/>
                <a:cs typeface="Arial"/>
              </a:rPr>
              <a:t>weather</a:t>
            </a:r>
            <a:r>
              <a:rPr dirty="0" sz="1400">
                <a:solidFill>
                  <a:srgbClr val="545454"/>
                </a:solidFill>
                <a:latin typeface="Arial"/>
                <a:cs typeface="Arial"/>
              </a:rPr>
              <a:t>	</a:t>
            </a:r>
            <a:r>
              <a:rPr dirty="0" sz="1400" spc="10">
                <a:solidFill>
                  <a:srgbClr val="545454"/>
                </a:solidFill>
                <a:latin typeface="Arial"/>
                <a:cs typeface="Arial"/>
              </a:rPr>
              <a:t>records</a:t>
            </a:r>
            <a:r>
              <a:rPr dirty="0" sz="1400">
                <a:solidFill>
                  <a:srgbClr val="545454"/>
                </a:solidFill>
                <a:latin typeface="Arial"/>
                <a:cs typeface="Arial"/>
              </a:rPr>
              <a:t>	</a:t>
            </a:r>
            <a:r>
              <a:rPr dirty="0" sz="1400" spc="10">
                <a:solidFill>
                  <a:srgbClr val="545454"/>
                </a:solidFill>
                <a:latin typeface="Arial"/>
                <a:cs typeface="Arial"/>
              </a:rPr>
              <a:t>in</a:t>
            </a:r>
            <a:r>
              <a:rPr dirty="0" sz="1400">
                <a:solidFill>
                  <a:srgbClr val="545454"/>
                </a:solidFill>
                <a:latin typeface="Arial"/>
                <a:cs typeface="Arial"/>
              </a:rPr>
              <a:t>	</a:t>
            </a:r>
            <a:r>
              <a:rPr dirty="0" sz="1400" spc="10">
                <a:solidFill>
                  <a:srgbClr val="545454"/>
                </a:solidFill>
                <a:latin typeface="Arial"/>
                <a:cs typeface="Arial"/>
              </a:rPr>
              <a:t>total  </a:t>
            </a:r>
            <a:r>
              <a:rPr dirty="0" sz="1400" spc="15">
                <a:solidFill>
                  <a:srgbClr val="545454"/>
                </a:solidFill>
                <a:latin typeface="Arial"/>
                <a:cs typeface="Arial"/>
              </a:rPr>
              <a:t>(between </a:t>
            </a:r>
            <a:r>
              <a:rPr dirty="0" sz="1450" spc="-80">
                <a:solidFill>
                  <a:srgbClr val="545454"/>
                </a:solidFill>
                <a:latin typeface="Arial"/>
                <a:cs typeface="Arial"/>
              </a:rPr>
              <a:t>672 </a:t>
            </a:r>
            <a:r>
              <a:rPr dirty="0" sz="1400" spc="15">
                <a:solidFill>
                  <a:srgbClr val="545454"/>
                </a:solidFill>
                <a:latin typeface="Arial"/>
                <a:cs typeface="Arial"/>
              </a:rPr>
              <a:t>and </a:t>
            </a:r>
            <a:r>
              <a:rPr dirty="0" sz="1450" spc="-80">
                <a:solidFill>
                  <a:srgbClr val="545454"/>
                </a:solidFill>
                <a:latin typeface="Arial"/>
                <a:cs typeface="Arial"/>
              </a:rPr>
              <a:t>744 </a:t>
            </a:r>
            <a:r>
              <a:rPr dirty="0" sz="1400" spc="10">
                <a:solidFill>
                  <a:srgbClr val="545454"/>
                </a:solidFill>
                <a:latin typeface="Arial"/>
                <a:cs typeface="Arial"/>
              </a:rPr>
              <a:t>per monthly</a:t>
            </a:r>
            <a:r>
              <a:rPr dirty="0" sz="1400" spc="235">
                <a:solidFill>
                  <a:srgbClr val="545454"/>
                </a:solidFill>
                <a:latin typeface="Arial"/>
                <a:cs typeface="Arial"/>
              </a:rPr>
              <a:t> </a:t>
            </a:r>
            <a:r>
              <a:rPr dirty="0" sz="1400" spc="5">
                <a:solidFill>
                  <a:srgbClr val="545454"/>
                </a:solidFill>
                <a:latin typeface="Arial"/>
                <a:cs typeface="Arial"/>
              </a:rPr>
              <a:t>file)</a:t>
            </a:r>
            <a:endParaRPr sz="14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7384" y="733078"/>
            <a:ext cx="5462905" cy="515620"/>
          </a:xfrm>
          <a:prstGeom prst="rect"/>
        </p:spPr>
        <p:txBody>
          <a:bodyPr wrap="square" lIns="0" tIns="14604" rIns="0" bIns="0" rtlCol="0" vert="horz">
            <a:spAutoFit/>
          </a:bodyPr>
          <a:lstStyle/>
          <a:p>
            <a:pPr marL="12700">
              <a:lnSpc>
                <a:spcPct val="100000"/>
              </a:lnSpc>
              <a:spcBef>
                <a:spcPts val="114"/>
              </a:spcBef>
            </a:pPr>
            <a:r>
              <a:rPr dirty="0" spc="-105"/>
              <a:t>Data </a:t>
            </a:r>
            <a:r>
              <a:rPr dirty="0" spc="-125"/>
              <a:t>Preparation </a:t>
            </a:r>
            <a:r>
              <a:rPr dirty="0" spc="-90"/>
              <a:t>and</a:t>
            </a:r>
            <a:r>
              <a:rPr dirty="0" spc="-675"/>
              <a:t> </a:t>
            </a:r>
            <a:r>
              <a:rPr dirty="0" spc="-120"/>
              <a:t>Cleaning</a:t>
            </a:r>
          </a:p>
        </p:txBody>
      </p:sp>
      <p:sp>
        <p:nvSpPr>
          <p:cNvPr id="3" name="object 3"/>
          <p:cNvSpPr/>
          <p:nvPr/>
        </p:nvSpPr>
        <p:spPr>
          <a:xfrm>
            <a:off x="2048036" y="3654225"/>
            <a:ext cx="953135" cy="208915"/>
          </a:xfrm>
          <a:custGeom>
            <a:avLst/>
            <a:gdLst/>
            <a:ahLst/>
            <a:cxnLst/>
            <a:rect l="l" t="t" r="r" b="b"/>
            <a:pathLst>
              <a:path w="953135" h="208914">
                <a:moveTo>
                  <a:pt x="0" y="187392"/>
                </a:moveTo>
                <a:lnTo>
                  <a:pt x="0" y="21325"/>
                </a:lnTo>
                <a:lnTo>
                  <a:pt x="0" y="18512"/>
                </a:lnTo>
                <a:lnTo>
                  <a:pt x="544" y="15790"/>
                </a:lnTo>
                <a:lnTo>
                  <a:pt x="1624" y="13158"/>
                </a:lnTo>
                <a:lnTo>
                  <a:pt x="2704" y="10526"/>
                </a:lnTo>
                <a:lnTo>
                  <a:pt x="4246" y="8257"/>
                </a:lnTo>
                <a:lnTo>
                  <a:pt x="6243" y="6261"/>
                </a:lnTo>
                <a:lnTo>
                  <a:pt x="8248" y="4265"/>
                </a:lnTo>
                <a:lnTo>
                  <a:pt x="10553" y="2722"/>
                </a:lnTo>
                <a:lnTo>
                  <a:pt x="13167" y="1633"/>
                </a:lnTo>
                <a:lnTo>
                  <a:pt x="15780" y="544"/>
                </a:lnTo>
                <a:lnTo>
                  <a:pt x="18494" y="0"/>
                </a:lnTo>
                <a:lnTo>
                  <a:pt x="21325" y="0"/>
                </a:lnTo>
                <a:lnTo>
                  <a:pt x="931519" y="0"/>
                </a:lnTo>
                <a:lnTo>
                  <a:pt x="934351" y="0"/>
                </a:lnTo>
                <a:lnTo>
                  <a:pt x="937064" y="544"/>
                </a:lnTo>
                <a:lnTo>
                  <a:pt x="939678" y="1633"/>
                </a:lnTo>
                <a:lnTo>
                  <a:pt x="942291" y="2722"/>
                </a:lnTo>
                <a:lnTo>
                  <a:pt x="951221" y="13158"/>
                </a:lnTo>
                <a:lnTo>
                  <a:pt x="952300" y="15790"/>
                </a:lnTo>
                <a:lnTo>
                  <a:pt x="952845" y="18512"/>
                </a:lnTo>
                <a:lnTo>
                  <a:pt x="952845" y="21325"/>
                </a:lnTo>
                <a:lnTo>
                  <a:pt x="952845" y="187392"/>
                </a:lnTo>
                <a:lnTo>
                  <a:pt x="952845" y="190206"/>
                </a:lnTo>
                <a:lnTo>
                  <a:pt x="952300" y="192928"/>
                </a:lnTo>
                <a:lnTo>
                  <a:pt x="951221" y="195560"/>
                </a:lnTo>
                <a:lnTo>
                  <a:pt x="950141" y="198191"/>
                </a:lnTo>
                <a:lnTo>
                  <a:pt x="939678" y="207085"/>
                </a:lnTo>
                <a:lnTo>
                  <a:pt x="937064" y="208174"/>
                </a:lnTo>
                <a:lnTo>
                  <a:pt x="934351" y="208718"/>
                </a:lnTo>
                <a:lnTo>
                  <a:pt x="931519" y="208718"/>
                </a:lnTo>
                <a:lnTo>
                  <a:pt x="21325" y="208718"/>
                </a:lnTo>
                <a:lnTo>
                  <a:pt x="18494" y="208718"/>
                </a:lnTo>
                <a:lnTo>
                  <a:pt x="15780" y="208174"/>
                </a:lnTo>
                <a:lnTo>
                  <a:pt x="13167" y="207085"/>
                </a:lnTo>
                <a:lnTo>
                  <a:pt x="10553" y="205996"/>
                </a:lnTo>
                <a:lnTo>
                  <a:pt x="1624" y="195560"/>
                </a:lnTo>
                <a:lnTo>
                  <a:pt x="544" y="192928"/>
                </a:lnTo>
                <a:lnTo>
                  <a:pt x="0" y="190206"/>
                </a:lnTo>
                <a:lnTo>
                  <a:pt x="0" y="187392"/>
                </a:lnTo>
              </a:path>
            </a:pathLst>
          </a:custGeom>
          <a:ln w="9074">
            <a:solidFill>
              <a:srgbClr val="D0D0D0"/>
            </a:solidFill>
          </a:ln>
        </p:spPr>
        <p:txBody>
          <a:bodyPr wrap="square" lIns="0" tIns="0" rIns="0" bIns="0" rtlCol="0"/>
          <a:lstStyle/>
          <a:p/>
        </p:txBody>
      </p:sp>
      <p:sp>
        <p:nvSpPr>
          <p:cNvPr id="4" name="object 4"/>
          <p:cNvSpPr txBox="1">
            <a:spLocks noGrp="1"/>
          </p:cNvSpPr>
          <p:nvPr>
            <p:ph idx="2" sz="half"/>
          </p:nvPr>
        </p:nvSpPr>
        <p:spPr>
          <a:prstGeom prst="rect"/>
        </p:spPr>
        <p:txBody>
          <a:bodyPr wrap="square" lIns="0" tIns="11430" rIns="0" bIns="0" rtlCol="0" vert="horz">
            <a:spAutoFit/>
          </a:bodyPr>
          <a:lstStyle/>
          <a:p>
            <a:pPr algn="just" marL="193675" marR="5080" indent="-180975">
              <a:lnSpc>
                <a:spcPct val="102099"/>
              </a:lnSpc>
              <a:spcBef>
                <a:spcPts val="90"/>
              </a:spcBef>
              <a:buFont typeface="Arial"/>
              <a:buChar char="▪"/>
              <a:tabLst>
                <a:tab pos="194310" algn="l"/>
              </a:tabLst>
            </a:pPr>
            <a:r>
              <a:rPr dirty="0" spc="10"/>
              <a:t>First, </a:t>
            </a:r>
            <a:r>
              <a:rPr dirty="0" spc="15" b="1">
                <a:latin typeface="Arial"/>
                <a:cs typeface="Arial"/>
              </a:rPr>
              <a:t>data download </a:t>
            </a:r>
            <a:r>
              <a:rPr dirty="0" spc="15"/>
              <a:t>was </a:t>
            </a:r>
            <a:r>
              <a:rPr dirty="0" spc="10"/>
              <a:t>performed manually for  the bike share data from </a:t>
            </a:r>
            <a:r>
              <a:rPr dirty="0" spc="15"/>
              <a:t>Kaggle </a:t>
            </a:r>
            <a:r>
              <a:rPr dirty="0" spc="10"/>
              <a:t>(as only available  after login), </a:t>
            </a:r>
            <a:r>
              <a:rPr dirty="0" spc="15"/>
              <a:t>and </a:t>
            </a:r>
            <a:r>
              <a:rPr dirty="0" spc="10"/>
              <a:t>via </a:t>
            </a:r>
            <a:r>
              <a:rPr dirty="0" spc="15"/>
              <a:t>a Python </a:t>
            </a:r>
            <a:r>
              <a:rPr dirty="0" spc="10"/>
              <a:t>script for the  weather data (bulk</a:t>
            </a:r>
            <a:r>
              <a:rPr dirty="0" spc="-5"/>
              <a:t> </a:t>
            </a:r>
            <a:r>
              <a:rPr dirty="0" spc="10"/>
              <a:t>download).</a:t>
            </a:r>
          </a:p>
          <a:p>
            <a:pPr algn="just" marL="193675" marR="8890" indent="-180975">
              <a:lnSpc>
                <a:spcPct val="102099"/>
              </a:lnSpc>
              <a:spcBef>
                <a:spcPts val="715"/>
              </a:spcBef>
              <a:buFont typeface="Arial"/>
              <a:buChar char="▪"/>
              <a:tabLst>
                <a:tab pos="194310" algn="l"/>
              </a:tabLst>
            </a:pPr>
            <a:r>
              <a:rPr dirty="0" spc="10"/>
              <a:t>For the weather data, the </a:t>
            </a:r>
            <a:r>
              <a:rPr dirty="0" spc="15" b="1">
                <a:latin typeface="Arial"/>
                <a:cs typeface="Arial"/>
              </a:rPr>
              <a:t>weather </a:t>
            </a:r>
            <a:r>
              <a:rPr dirty="0" spc="10" b="1">
                <a:latin typeface="Arial"/>
                <a:cs typeface="Arial"/>
              </a:rPr>
              <a:t>station </a:t>
            </a:r>
            <a:r>
              <a:rPr dirty="0" spc="10"/>
              <a:t>that  </a:t>
            </a:r>
            <a:r>
              <a:rPr dirty="0" spc="15"/>
              <a:t>was most </a:t>
            </a:r>
            <a:r>
              <a:rPr dirty="0" spc="10"/>
              <a:t>central to the locations of the bike rides  </a:t>
            </a:r>
            <a:r>
              <a:rPr dirty="0" spc="15"/>
              <a:t>was </a:t>
            </a:r>
            <a:r>
              <a:rPr dirty="0" spc="10"/>
              <a:t>picked (see data</a:t>
            </a:r>
            <a:r>
              <a:rPr dirty="0" spc="-20"/>
              <a:t> </a:t>
            </a:r>
            <a:r>
              <a:rPr dirty="0" spc="10"/>
              <a:t>exploration).</a:t>
            </a:r>
          </a:p>
          <a:p>
            <a:pPr algn="just" marL="193675" marR="7620" indent="-180975">
              <a:lnSpc>
                <a:spcPct val="104200"/>
              </a:lnSpc>
              <a:spcBef>
                <a:spcPts val="680"/>
              </a:spcBef>
              <a:buFont typeface="Arial"/>
              <a:buChar char="▪"/>
              <a:tabLst>
                <a:tab pos="194310" algn="l"/>
              </a:tabLst>
            </a:pPr>
            <a:r>
              <a:rPr dirty="0" spc="10"/>
              <a:t>Next, the </a:t>
            </a:r>
            <a:r>
              <a:rPr dirty="0" spc="15" b="1">
                <a:latin typeface="Arial"/>
                <a:cs typeface="Arial"/>
              </a:rPr>
              <a:t>data was loaded </a:t>
            </a:r>
            <a:r>
              <a:rPr dirty="0" spc="15"/>
              <a:t>and </a:t>
            </a:r>
            <a:r>
              <a:rPr dirty="0" spc="10"/>
              <a:t>contatenated into  </a:t>
            </a:r>
            <a:r>
              <a:rPr dirty="0" spc="15"/>
              <a:t>a pandas </a:t>
            </a:r>
            <a:r>
              <a:rPr dirty="0" sz="1350">
                <a:solidFill>
                  <a:srgbClr val="505050"/>
                </a:solidFill>
                <a:latin typeface="Courier New"/>
                <a:cs typeface="Courier New"/>
              </a:rPr>
              <a:t>DataFrame </a:t>
            </a:r>
            <a:r>
              <a:rPr dirty="0" spc="15"/>
              <a:t>each </a:t>
            </a:r>
            <a:r>
              <a:rPr dirty="0" spc="10"/>
              <a:t>for individual bike  rides </a:t>
            </a:r>
            <a:r>
              <a:rPr dirty="0" spc="15"/>
              <a:t>and </a:t>
            </a:r>
            <a:r>
              <a:rPr dirty="0" spc="10"/>
              <a:t>hourly weather</a:t>
            </a:r>
            <a:r>
              <a:rPr dirty="0" spc="-20"/>
              <a:t> </a:t>
            </a:r>
            <a:r>
              <a:rPr dirty="0" spc="10"/>
              <a:t>data.</a:t>
            </a:r>
            <a:endParaRPr sz="1350">
              <a:latin typeface="Courier New"/>
              <a:cs typeface="Courier New"/>
            </a:endParaRPr>
          </a:p>
          <a:p>
            <a:pPr algn="just" marL="193675" marR="5715" indent="-180975">
              <a:lnSpc>
                <a:spcPct val="102099"/>
              </a:lnSpc>
              <a:spcBef>
                <a:spcPts val="715"/>
              </a:spcBef>
              <a:buFont typeface="Arial"/>
              <a:buChar char="▪"/>
              <a:tabLst>
                <a:tab pos="194310" algn="l"/>
              </a:tabLst>
            </a:pPr>
            <a:r>
              <a:rPr dirty="0" spc="15"/>
              <a:t>The </a:t>
            </a:r>
            <a:r>
              <a:rPr dirty="0" spc="10"/>
              <a:t>next step </a:t>
            </a:r>
            <a:r>
              <a:rPr dirty="0" spc="15"/>
              <a:t>was </a:t>
            </a:r>
            <a:r>
              <a:rPr dirty="0" spc="10" b="1">
                <a:latin typeface="Arial"/>
                <a:cs typeface="Arial"/>
              </a:rPr>
              <a:t>calculating the variable of  interest: </a:t>
            </a:r>
            <a:r>
              <a:rPr dirty="0" spc="15" b="1">
                <a:latin typeface="Arial"/>
                <a:cs typeface="Arial"/>
              </a:rPr>
              <a:t>Hourly </a:t>
            </a:r>
            <a:r>
              <a:rPr dirty="0" spc="10" b="1">
                <a:latin typeface="Arial"/>
                <a:cs typeface="Arial"/>
              </a:rPr>
              <a:t>bike rides</a:t>
            </a:r>
            <a:r>
              <a:rPr dirty="0" spc="10"/>
              <a:t>. This </a:t>
            </a:r>
            <a:r>
              <a:rPr dirty="0" spc="15"/>
              <a:t>was done by  </a:t>
            </a:r>
            <a:r>
              <a:rPr dirty="0" spc="10"/>
              <a:t>aggregating individual bike trips to hourly counts  of trips </a:t>
            </a:r>
            <a:r>
              <a:rPr dirty="0" spc="15"/>
              <a:t>(number </a:t>
            </a:r>
            <a:r>
              <a:rPr dirty="0" spc="10"/>
              <a:t>of trips in </a:t>
            </a:r>
            <a:r>
              <a:rPr dirty="0" spc="15"/>
              <a:t>each </a:t>
            </a:r>
            <a:r>
              <a:rPr dirty="0" spc="10"/>
              <a:t>hour), using the  starting time of the</a:t>
            </a:r>
            <a:r>
              <a:rPr dirty="0" spc="-15"/>
              <a:t> </a:t>
            </a:r>
            <a:r>
              <a:rPr dirty="0" spc="5"/>
              <a:t>trip.</a:t>
            </a:r>
          </a:p>
          <a:p>
            <a:pPr algn="just" marL="193675" marR="6350" indent="-180975">
              <a:lnSpc>
                <a:spcPct val="102099"/>
              </a:lnSpc>
              <a:spcBef>
                <a:spcPts val="715"/>
              </a:spcBef>
              <a:buFont typeface="Arial"/>
              <a:buChar char="▪"/>
              <a:tabLst>
                <a:tab pos="194310" algn="l"/>
              </a:tabLst>
            </a:pPr>
            <a:r>
              <a:rPr dirty="0" spc="10"/>
              <a:t>Then, the </a:t>
            </a:r>
            <a:r>
              <a:rPr dirty="0" spc="15" b="1">
                <a:latin typeface="Arial"/>
                <a:cs typeface="Arial"/>
              </a:rPr>
              <a:t>weather data was </a:t>
            </a:r>
            <a:r>
              <a:rPr dirty="0" spc="10" b="1">
                <a:latin typeface="Arial"/>
                <a:cs typeface="Arial"/>
              </a:rPr>
              <a:t>joined to the  hourly bike ride data</a:t>
            </a:r>
            <a:r>
              <a:rPr dirty="0" spc="10"/>
              <a:t>, using the </a:t>
            </a:r>
            <a:r>
              <a:rPr dirty="0" spc="15"/>
              <a:t>common  </a:t>
            </a:r>
            <a:r>
              <a:rPr dirty="0" spc="10"/>
              <a:t>timestamp </a:t>
            </a:r>
            <a:r>
              <a:rPr dirty="0" spc="15"/>
              <a:t>as </a:t>
            </a:r>
            <a:r>
              <a:rPr dirty="0" spc="10"/>
              <a:t>join</a:t>
            </a:r>
            <a:r>
              <a:rPr dirty="0" spc="-15"/>
              <a:t> key.</a:t>
            </a:r>
          </a:p>
        </p:txBody>
      </p:sp>
      <p:sp>
        <p:nvSpPr>
          <p:cNvPr id="7" name="object 7"/>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5" name="object 5"/>
          <p:cNvSpPr txBox="1"/>
          <p:nvPr/>
        </p:nvSpPr>
        <p:spPr>
          <a:xfrm>
            <a:off x="5547960" y="3183252"/>
            <a:ext cx="1575435" cy="243204"/>
          </a:xfrm>
          <a:prstGeom prst="rect">
            <a:avLst/>
          </a:prstGeom>
        </p:spPr>
        <p:txBody>
          <a:bodyPr wrap="square" lIns="0" tIns="16510" rIns="0" bIns="0" rtlCol="0" vert="horz">
            <a:spAutoFit/>
          </a:bodyPr>
          <a:lstStyle/>
          <a:p>
            <a:pPr marL="193675" indent="-180975">
              <a:lnSpc>
                <a:spcPct val="100000"/>
              </a:lnSpc>
              <a:spcBef>
                <a:spcPts val="130"/>
              </a:spcBef>
              <a:buFont typeface="Arial"/>
              <a:buChar char="▪"/>
              <a:tabLst>
                <a:tab pos="194310" algn="l"/>
                <a:tab pos="855980" algn="l"/>
              </a:tabLst>
            </a:pPr>
            <a:r>
              <a:rPr dirty="0" sz="1400" spc="15">
                <a:solidFill>
                  <a:srgbClr val="545454"/>
                </a:solidFill>
                <a:latin typeface="Arial"/>
                <a:cs typeface="Arial"/>
              </a:rPr>
              <a:t>These</a:t>
            </a:r>
            <a:r>
              <a:rPr dirty="0" sz="1400" spc="15">
                <a:solidFill>
                  <a:srgbClr val="545454"/>
                </a:solidFill>
                <a:latin typeface="Arial"/>
                <a:cs typeface="Arial"/>
              </a:rPr>
              <a:t>	</a:t>
            </a:r>
            <a:r>
              <a:rPr dirty="0" sz="1400" spc="10">
                <a:solidFill>
                  <a:srgbClr val="545454"/>
                </a:solidFill>
                <a:latin typeface="Arial"/>
                <a:cs typeface="Arial"/>
              </a:rPr>
              <a:t>features,</a:t>
            </a:r>
            <a:endParaRPr sz="1400">
              <a:latin typeface="Arial"/>
              <a:cs typeface="Arial"/>
            </a:endParaRPr>
          </a:p>
        </p:txBody>
      </p:sp>
      <p:sp>
        <p:nvSpPr>
          <p:cNvPr id="6" name="object 6"/>
          <p:cNvSpPr txBox="1">
            <a:spLocks noGrp="1"/>
          </p:cNvSpPr>
          <p:nvPr>
            <p:ph idx="3" sz="half"/>
          </p:nvPr>
        </p:nvSpPr>
        <p:spPr>
          <a:prstGeom prst="rect"/>
        </p:spPr>
        <p:txBody>
          <a:bodyPr wrap="square" lIns="0" tIns="20320" rIns="0" bIns="0" rtlCol="0" vert="horz">
            <a:spAutoFit/>
          </a:bodyPr>
          <a:lstStyle/>
          <a:p>
            <a:pPr algn="just" marL="193675" marR="6350" indent="-180975">
              <a:lnSpc>
                <a:spcPts val="1710"/>
              </a:lnSpc>
              <a:spcBef>
                <a:spcPts val="160"/>
              </a:spcBef>
              <a:buFont typeface="Arial"/>
              <a:buChar char="▪"/>
              <a:tabLst>
                <a:tab pos="194310" algn="l"/>
              </a:tabLst>
            </a:pPr>
            <a:r>
              <a:rPr dirty="0" spc="15"/>
              <a:t>One </a:t>
            </a:r>
            <a:r>
              <a:rPr dirty="0" spc="10"/>
              <a:t>feature </a:t>
            </a:r>
            <a:r>
              <a:rPr dirty="0" spc="15" b="1">
                <a:latin typeface="Arial"/>
                <a:cs typeface="Arial"/>
              </a:rPr>
              <a:t>(wind </a:t>
            </a:r>
            <a:r>
              <a:rPr dirty="0" spc="10" b="1">
                <a:latin typeface="Arial"/>
                <a:cs typeface="Arial"/>
              </a:rPr>
              <a:t>chill) </a:t>
            </a:r>
            <a:r>
              <a:rPr dirty="0" spc="15" b="1">
                <a:latin typeface="Arial"/>
                <a:cs typeface="Arial"/>
              </a:rPr>
              <a:t>was </a:t>
            </a:r>
            <a:r>
              <a:rPr dirty="0" spc="10" b="1">
                <a:latin typeface="Arial"/>
                <a:cs typeface="Arial"/>
              </a:rPr>
              <a:t>dropped</a:t>
            </a:r>
            <a:r>
              <a:rPr dirty="0" spc="10"/>
              <a:t>, </a:t>
            </a:r>
            <a:r>
              <a:rPr dirty="0" spc="15"/>
              <a:t>as </a:t>
            </a:r>
            <a:r>
              <a:rPr dirty="0" spc="5"/>
              <a:t>it </a:t>
            </a:r>
            <a:r>
              <a:rPr dirty="0" spc="15"/>
              <a:t>had  </a:t>
            </a:r>
            <a:r>
              <a:rPr dirty="0" spc="10"/>
              <a:t>too </a:t>
            </a:r>
            <a:r>
              <a:rPr dirty="0" spc="15"/>
              <a:t>many </a:t>
            </a:r>
            <a:r>
              <a:rPr dirty="0" spc="10"/>
              <a:t>missing values </a:t>
            </a:r>
            <a:r>
              <a:rPr dirty="0" spc="-55"/>
              <a:t>(</a:t>
            </a:r>
            <a:r>
              <a:rPr dirty="0" sz="1450" spc="-55"/>
              <a:t>77.9%</a:t>
            </a:r>
            <a:r>
              <a:rPr dirty="0" sz="1450" spc="-45"/>
              <a:t> </a:t>
            </a:r>
            <a:r>
              <a:rPr dirty="0" spc="10"/>
              <a:t>missing).</a:t>
            </a:r>
            <a:endParaRPr sz="1450">
              <a:latin typeface="Arial"/>
              <a:cs typeface="Arial"/>
            </a:endParaRPr>
          </a:p>
          <a:p>
            <a:pPr algn="just" marL="193675" marR="6350" indent="-180975">
              <a:lnSpc>
                <a:spcPts val="1710"/>
              </a:lnSpc>
              <a:spcBef>
                <a:spcPts val="725"/>
              </a:spcBef>
              <a:buFont typeface="Arial"/>
              <a:buChar char="▪"/>
              <a:tabLst>
                <a:tab pos="194310" algn="l"/>
              </a:tabLst>
            </a:pPr>
            <a:r>
              <a:rPr dirty="0" spc="-5"/>
              <a:t>Finally, </a:t>
            </a:r>
            <a:r>
              <a:rPr dirty="0" spc="10" b="1">
                <a:latin typeface="Arial"/>
                <a:cs typeface="Arial"/>
              </a:rPr>
              <a:t>additional features </a:t>
            </a:r>
            <a:r>
              <a:rPr dirty="0" spc="15" b="1">
                <a:latin typeface="Arial"/>
                <a:cs typeface="Arial"/>
              </a:rPr>
              <a:t>were added </a:t>
            </a:r>
            <a:r>
              <a:rPr dirty="0" spc="10"/>
              <a:t>for the  analysis: hour of the </a:t>
            </a:r>
            <a:r>
              <a:rPr dirty="0" spc="15"/>
              <a:t>day </a:t>
            </a:r>
            <a:r>
              <a:rPr dirty="0" spc="-35"/>
              <a:t>(</a:t>
            </a:r>
            <a:r>
              <a:rPr dirty="0" sz="1450" spc="-35"/>
              <a:t>0</a:t>
            </a:r>
            <a:r>
              <a:rPr dirty="0" spc="-35"/>
              <a:t>­</a:t>
            </a:r>
            <a:r>
              <a:rPr dirty="0" sz="1450" spc="-35"/>
              <a:t>23</a:t>
            </a:r>
            <a:r>
              <a:rPr dirty="0" spc="-35"/>
              <a:t>), </a:t>
            </a:r>
            <a:r>
              <a:rPr dirty="0" spc="15"/>
              <a:t>day </a:t>
            </a:r>
            <a:r>
              <a:rPr dirty="0" spc="10"/>
              <a:t>of the </a:t>
            </a:r>
            <a:r>
              <a:rPr dirty="0" spc="15"/>
              <a:t>week </a:t>
            </a:r>
            <a:r>
              <a:rPr dirty="0" spc="5"/>
              <a:t>(  </a:t>
            </a:r>
            <a:r>
              <a:rPr dirty="0" sz="1450" spc="-50"/>
              <a:t>0</a:t>
            </a:r>
            <a:r>
              <a:rPr dirty="0" spc="-50"/>
              <a:t>­</a:t>
            </a:r>
            <a:r>
              <a:rPr dirty="0" sz="1450" spc="-50"/>
              <a:t>6</a:t>
            </a:r>
            <a:r>
              <a:rPr dirty="0" spc="-50"/>
              <a:t>, </a:t>
            </a:r>
            <a:r>
              <a:rPr dirty="0" spc="10"/>
              <a:t>zero corresponding to </a:t>
            </a:r>
            <a:r>
              <a:rPr dirty="0"/>
              <a:t>Monday, </a:t>
            </a:r>
            <a:r>
              <a:rPr dirty="0" spc="10"/>
              <a:t>six  corresponding to Sunday), </a:t>
            </a:r>
            <a:r>
              <a:rPr dirty="0" spc="15"/>
              <a:t>month</a:t>
            </a:r>
            <a:r>
              <a:rPr dirty="0" spc="-5"/>
              <a:t> </a:t>
            </a:r>
            <a:r>
              <a:rPr dirty="0" spc="-35"/>
              <a:t>(</a:t>
            </a:r>
            <a:r>
              <a:rPr dirty="0" sz="1450" spc="-35"/>
              <a:t>1</a:t>
            </a:r>
            <a:r>
              <a:rPr dirty="0" spc="-35"/>
              <a:t>­</a:t>
            </a:r>
            <a:r>
              <a:rPr dirty="0" sz="1450" spc="-35"/>
              <a:t>12</a:t>
            </a:r>
            <a:r>
              <a:rPr dirty="0" spc="-35"/>
              <a:t>).</a:t>
            </a:r>
            <a:endParaRPr sz="1450">
              <a:latin typeface="Arial"/>
              <a:cs typeface="Arial"/>
            </a:endParaRPr>
          </a:p>
          <a:p>
            <a:pPr algn="just" marL="193675" marR="6985" indent="1525270">
              <a:lnSpc>
                <a:spcPct val="102099"/>
              </a:lnSpc>
              <a:spcBef>
                <a:spcPts val="665"/>
              </a:spcBef>
            </a:pPr>
            <a:r>
              <a:rPr dirty="0" spc="10"/>
              <a:t>despite being categorical in  nature, </a:t>
            </a:r>
            <a:r>
              <a:rPr dirty="0" spc="15"/>
              <a:t>were </a:t>
            </a:r>
            <a:r>
              <a:rPr dirty="0" spc="10"/>
              <a:t>kept </a:t>
            </a:r>
            <a:r>
              <a:rPr dirty="0" spc="15"/>
              <a:t>as </a:t>
            </a:r>
            <a:r>
              <a:rPr dirty="0" spc="15" b="1">
                <a:latin typeface="Arial"/>
                <a:cs typeface="Arial"/>
              </a:rPr>
              <a:t>continuous </a:t>
            </a:r>
            <a:r>
              <a:rPr dirty="0" spc="10" b="1">
                <a:latin typeface="Arial"/>
                <a:cs typeface="Arial"/>
              </a:rPr>
              <a:t>features</a:t>
            </a:r>
            <a:r>
              <a:rPr dirty="0" spc="10"/>
              <a:t>, </a:t>
            </a:r>
            <a:r>
              <a:rPr dirty="0" spc="15"/>
              <a:t>as  </a:t>
            </a:r>
            <a:r>
              <a:rPr dirty="0" spc="10"/>
              <a:t>this proved to </a:t>
            </a:r>
            <a:r>
              <a:rPr dirty="0" spc="15"/>
              <a:t>have more </a:t>
            </a:r>
            <a:r>
              <a:rPr dirty="0" spc="10"/>
              <a:t>predictive </a:t>
            </a:r>
            <a:r>
              <a:rPr dirty="0" spc="15"/>
              <a:t>power </a:t>
            </a:r>
            <a:r>
              <a:rPr dirty="0" spc="10"/>
              <a:t>in the  models.</a:t>
            </a:r>
          </a:p>
          <a:p>
            <a:pPr algn="just" marL="193675" marR="6985" indent="-180975">
              <a:lnSpc>
                <a:spcPct val="101400"/>
              </a:lnSpc>
              <a:spcBef>
                <a:spcPts val="725"/>
              </a:spcBef>
              <a:buFont typeface="Arial"/>
              <a:buChar char="▪"/>
              <a:tabLst>
                <a:tab pos="194310" algn="l"/>
              </a:tabLst>
            </a:pPr>
            <a:r>
              <a:rPr dirty="0" spc="10"/>
              <a:t>For modeling, </a:t>
            </a:r>
            <a:r>
              <a:rPr dirty="0" spc="15" b="1">
                <a:latin typeface="Arial"/>
                <a:cs typeface="Arial"/>
              </a:rPr>
              <a:t>rows </a:t>
            </a:r>
            <a:r>
              <a:rPr dirty="0" spc="10" b="1">
                <a:latin typeface="Arial"/>
                <a:cs typeface="Arial"/>
              </a:rPr>
              <a:t>with </a:t>
            </a:r>
            <a:r>
              <a:rPr dirty="0" spc="15" b="1">
                <a:latin typeface="Arial"/>
                <a:cs typeface="Arial"/>
              </a:rPr>
              <a:t>missing values were  </a:t>
            </a:r>
            <a:r>
              <a:rPr dirty="0" spc="10" b="1">
                <a:latin typeface="Arial"/>
                <a:cs typeface="Arial"/>
              </a:rPr>
              <a:t>dropped</a:t>
            </a:r>
            <a:r>
              <a:rPr dirty="0" spc="10"/>
              <a:t>, </a:t>
            </a:r>
            <a:r>
              <a:rPr dirty="0" spc="15"/>
              <a:t>as </a:t>
            </a:r>
            <a:r>
              <a:rPr dirty="0" spc="10"/>
              <a:t>the goal is not having the </a:t>
            </a:r>
            <a:r>
              <a:rPr dirty="0" spc="15"/>
              <a:t>most  </a:t>
            </a:r>
            <a:r>
              <a:rPr dirty="0" spc="10"/>
              <a:t>complete prediction coverage, but rather </a:t>
            </a:r>
            <a:r>
              <a:rPr dirty="0" spc="15"/>
              <a:t>an  </a:t>
            </a:r>
            <a:r>
              <a:rPr dirty="0" spc="10"/>
              <a:t>indication of the prediction quality that is possible  with complete data. In total, </a:t>
            </a:r>
            <a:r>
              <a:rPr dirty="0" sz="1450" spc="-80"/>
              <a:t>1284 </a:t>
            </a:r>
            <a:r>
              <a:rPr dirty="0" spc="15"/>
              <a:t>rows </a:t>
            </a:r>
            <a:r>
              <a:rPr dirty="0" spc="-45"/>
              <a:t>(</a:t>
            </a:r>
            <a:r>
              <a:rPr dirty="0" sz="1450" spc="-45"/>
              <a:t>0.04%</a:t>
            </a:r>
            <a:r>
              <a:rPr dirty="0" spc="-45"/>
              <a:t>) </a:t>
            </a:r>
            <a:r>
              <a:rPr dirty="0" spc="10"/>
              <a:t>of  the original data </a:t>
            </a:r>
            <a:r>
              <a:rPr dirty="0" spc="15"/>
              <a:t>were</a:t>
            </a:r>
            <a:r>
              <a:rPr dirty="0" spc="-15"/>
              <a:t> </a:t>
            </a:r>
            <a:r>
              <a:rPr dirty="0" spc="10"/>
              <a:t>dropped.</a:t>
            </a:r>
            <a:endParaRPr sz="1450">
              <a:latin typeface="Arial"/>
              <a:cs typeface="Arial"/>
            </a:endParaRPr>
          </a:p>
          <a:p>
            <a:pPr algn="just" marL="193675" marR="5080" indent="-180975">
              <a:lnSpc>
                <a:spcPts val="1710"/>
              </a:lnSpc>
              <a:spcBef>
                <a:spcPts val="785"/>
              </a:spcBef>
              <a:buFont typeface="Arial"/>
              <a:buChar char="▪"/>
              <a:tabLst>
                <a:tab pos="194310" algn="l"/>
              </a:tabLst>
            </a:pPr>
            <a:r>
              <a:rPr dirty="0" spc="15"/>
              <a:t>The </a:t>
            </a:r>
            <a:r>
              <a:rPr dirty="0" spc="10"/>
              <a:t>remaining </a:t>
            </a:r>
            <a:r>
              <a:rPr dirty="0" spc="15"/>
              <a:t>rows were </a:t>
            </a:r>
            <a:r>
              <a:rPr dirty="0" spc="10" b="1">
                <a:latin typeface="Arial"/>
                <a:cs typeface="Arial"/>
              </a:rPr>
              <a:t>split into training </a:t>
            </a:r>
            <a:r>
              <a:rPr dirty="0" spc="15" b="1">
                <a:latin typeface="Arial"/>
                <a:cs typeface="Arial"/>
              </a:rPr>
              <a:t>and  </a:t>
            </a:r>
            <a:r>
              <a:rPr dirty="0" spc="10" b="1">
                <a:latin typeface="Arial"/>
                <a:cs typeface="Arial"/>
              </a:rPr>
              <a:t>testing set </a:t>
            </a:r>
            <a:r>
              <a:rPr dirty="0" spc="-60"/>
              <a:t>(</a:t>
            </a:r>
            <a:r>
              <a:rPr dirty="0" sz="1450" spc="-60"/>
              <a:t>90% </a:t>
            </a:r>
            <a:r>
              <a:rPr dirty="0" spc="10"/>
              <a:t>of the data, </a:t>
            </a:r>
            <a:r>
              <a:rPr dirty="0" sz="1350" spc="20">
                <a:latin typeface="Verdana"/>
                <a:cs typeface="Verdana"/>
              </a:rPr>
              <a:t>n </a:t>
            </a:r>
            <a:r>
              <a:rPr dirty="0" sz="1450" spc="285"/>
              <a:t>= </a:t>
            </a:r>
            <a:r>
              <a:rPr dirty="0" sz="1450" spc="-80"/>
              <a:t>26168 </a:t>
            </a:r>
            <a:r>
              <a:rPr dirty="0" spc="15"/>
              <a:t>rows </a:t>
            </a:r>
            <a:r>
              <a:rPr dirty="0" spc="10"/>
              <a:t>for  training, the remaining </a:t>
            </a:r>
            <a:r>
              <a:rPr dirty="0" sz="1450" spc="-60"/>
              <a:t>10%</a:t>
            </a:r>
            <a:r>
              <a:rPr dirty="0" spc="-60"/>
              <a:t>, </a:t>
            </a:r>
            <a:r>
              <a:rPr dirty="0" sz="1350" spc="20">
                <a:latin typeface="Verdana"/>
                <a:cs typeface="Verdana"/>
              </a:rPr>
              <a:t>n </a:t>
            </a:r>
            <a:r>
              <a:rPr dirty="0" sz="1450" spc="285"/>
              <a:t>= </a:t>
            </a:r>
            <a:r>
              <a:rPr dirty="0" sz="1450" spc="-80"/>
              <a:t>2908 </a:t>
            </a:r>
            <a:r>
              <a:rPr dirty="0" spc="10"/>
              <a:t>for</a:t>
            </a:r>
            <a:r>
              <a:rPr dirty="0" spc="-170"/>
              <a:t> </a:t>
            </a:r>
            <a:r>
              <a:rPr dirty="0" spc="10"/>
              <a:t>testing).</a:t>
            </a:r>
            <a:endParaRPr sz="1450">
              <a:latin typeface="Verdana"/>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2" name="object 2"/>
          <p:cNvSpPr txBox="1">
            <a:spLocks noGrp="1"/>
          </p:cNvSpPr>
          <p:nvPr>
            <p:ph type="title"/>
          </p:nvPr>
        </p:nvSpPr>
        <p:spPr>
          <a:xfrm>
            <a:off x="887384" y="733197"/>
            <a:ext cx="3902075" cy="515620"/>
          </a:xfrm>
          <a:prstGeom prst="rect"/>
        </p:spPr>
        <p:txBody>
          <a:bodyPr wrap="square" lIns="0" tIns="14604" rIns="0" bIns="0" rtlCol="0" vert="horz">
            <a:spAutoFit/>
          </a:bodyPr>
          <a:lstStyle/>
          <a:p>
            <a:pPr marL="12700">
              <a:lnSpc>
                <a:spcPct val="100000"/>
              </a:lnSpc>
              <a:spcBef>
                <a:spcPts val="114"/>
              </a:spcBef>
            </a:pPr>
            <a:r>
              <a:rPr dirty="0" spc="-120"/>
              <a:t>Research</a:t>
            </a:r>
            <a:r>
              <a:rPr dirty="0" spc="-350"/>
              <a:t> </a:t>
            </a:r>
            <a:r>
              <a:rPr dirty="0" spc="-125"/>
              <a:t>Question(s)</a:t>
            </a:r>
          </a:p>
        </p:txBody>
      </p:sp>
      <p:sp>
        <p:nvSpPr>
          <p:cNvPr id="3" name="object 3"/>
          <p:cNvSpPr txBox="1"/>
          <p:nvPr/>
        </p:nvSpPr>
        <p:spPr>
          <a:xfrm>
            <a:off x="887384" y="1689128"/>
            <a:ext cx="8917305" cy="2150745"/>
          </a:xfrm>
          <a:prstGeom prst="rect">
            <a:avLst/>
          </a:prstGeom>
        </p:spPr>
        <p:txBody>
          <a:bodyPr wrap="square" lIns="0" tIns="15240" rIns="0" bIns="0" rtlCol="0" vert="horz">
            <a:spAutoFit/>
          </a:bodyPr>
          <a:lstStyle/>
          <a:p>
            <a:pPr marL="12700">
              <a:lnSpc>
                <a:spcPct val="100000"/>
              </a:lnSpc>
              <a:spcBef>
                <a:spcPts val="120"/>
              </a:spcBef>
            </a:pPr>
            <a:r>
              <a:rPr dirty="0" sz="1600" spc="10">
                <a:solidFill>
                  <a:srgbClr val="545454"/>
                </a:solidFill>
                <a:latin typeface="Arial"/>
                <a:cs typeface="Arial"/>
              </a:rPr>
              <a:t>The </a:t>
            </a:r>
            <a:r>
              <a:rPr dirty="0" sz="1600" spc="5">
                <a:solidFill>
                  <a:srgbClr val="545454"/>
                </a:solidFill>
                <a:latin typeface="Arial"/>
                <a:cs typeface="Arial"/>
              </a:rPr>
              <a:t>research questions that I </a:t>
            </a:r>
            <a:r>
              <a:rPr dirty="0" sz="1600" spc="10">
                <a:solidFill>
                  <a:srgbClr val="545454"/>
                </a:solidFill>
                <a:latin typeface="Arial"/>
                <a:cs typeface="Arial"/>
              </a:rPr>
              <a:t>wanted </a:t>
            </a:r>
            <a:r>
              <a:rPr dirty="0" sz="1600" spc="5">
                <a:solidFill>
                  <a:srgbClr val="545454"/>
                </a:solidFill>
                <a:latin typeface="Arial"/>
                <a:cs typeface="Arial"/>
              </a:rPr>
              <a:t>to </a:t>
            </a:r>
            <a:r>
              <a:rPr dirty="0" sz="1600" spc="10">
                <a:solidFill>
                  <a:srgbClr val="545454"/>
                </a:solidFill>
                <a:latin typeface="Arial"/>
                <a:cs typeface="Arial"/>
              </a:rPr>
              <a:t>answer </a:t>
            </a:r>
            <a:r>
              <a:rPr dirty="0" sz="1600" spc="5">
                <a:solidFill>
                  <a:srgbClr val="545454"/>
                </a:solidFill>
                <a:latin typeface="Arial"/>
                <a:cs typeface="Arial"/>
              </a:rPr>
              <a:t>with </a:t>
            </a:r>
            <a:r>
              <a:rPr dirty="0" sz="1600" spc="10">
                <a:solidFill>
                  <a:srgbClr val="545454"/>
                </a:solidFill>
                <a:latin typeface="Arial"/>
                <a:cs typeface="Arial"/>
              </a:rPr>
              <a:t>my </a:t>
            </a:r>
            <a:r>
              <a:rPr dirty="0" sz="1600" spc="5">
                <a:solidFill>
                  <a:srgbClr val="545454"/>
                </a:solidFill>
                <a:latin typeface="Arial"/>
                <a:cs typeface="Arial"/>
              </a:rPr>
              <a:t>analysis</a:t>
            </a:r>
            <a:r>
              <a:rPr dirty="0" sz="1600" spc="-5">
                <a:solidFill>
                  <a:srgbClr val="545454"/>
                </a:solidFill>
                <a:latin typeface="Arial"/>
                <a:cs typeface="Arial"/>
              </a:rPr>
              <a:t> </a:t>
            </a:r>
            <a:r>
              <a:rPr dirty="0" sz="1600" spc="5">
                <a:solidFill>
                  <a:srgbClr val="545454"/>
                </a:solidFill>
                <a:latin typeface="Arial"/>
                <a:cs typeface="Arial"/>
              </a:rPr>
              <a:t>were:</a:t>
            </a:r>
            <a:endParaRPr sz="1600">
              <a:latin typeface="Arial"/>
              <a:cs typeface="Arial"/>
            </a:endParaRPr>
          </a:p>
          <a:p>
            <a:pPr>
              <a:lnSpc>
                <a:spcPct val="100000"/>
              </a:lnSpc>
              <a:spcBef>
                <a:spcPts val="40"/>
              </a:spcBef>
            </a:pPr>
            <a:endParaRPr sz="1400">
              <a:latin typeface="Times New Roman"/>
              <a:cs typeface="Times New Roman"/>
            </a:endParaRPr>
          </a:p>
          <a:p>
            <a:pPr algn="just" marL="259079" marR="5080" indent="-205740">
              <a:lnSpc>
                <a:spcPct val="100000"/>
              </a:lnSpc>
              <a:buChar char="▪"/>
              <a:tabLst>
                <a:tab pos="259715" algn="l"/>
              </a:tabLst>
            </a:pPr>
            <a:r>
              <a:rPr dirty="0" sz="1600" spc="-55" b="1">
                <a:solidFill>
                  <a:srgbClr val="545454"/>
                </a:solidFill>
                <a:latin typeface="Arial"/>
                <a:cs typeface="Arial"/>
              </a:rPr>
              <a:t>To </a:t>
            </a:r>
            <a:r>
              <a:rPr dirty="0" sz="1600" spc="10" b="1">
                <a:solidFill>
                  <a:srgbClr val="545454"/>
                </a:solidFill>
                <a:latin typeface="Arial"/>
                <a:cs typeface="Arial"/>
              </a:rPr>
              <a:t>what </a:t>
            </a:r>
            <a:r>
              <a:rPr dirty="0" sz="1600" spc="5" b="1">
                <a:solidFill>
                  <a:srgbClr val="545454"/>
                </a:solidFill>
                <a:latin typeface="Arial"/>
                <a:cs typeface="Arial"/>
              </a:rPr>
              <a:t>extent </a:t>
            </a:r>
            <a:r>
              <a:rPr dirty="0" sz="1600" spc="10" b="1">
                <a:solidFill>
                  <a:srgbClr val="545454"/>
                </a:solidFill>
                <a:latin typeface="Arial"/>
                <a:cs typeface="Arial"/>
              </a:rPr>
              <a:t>do </a:t>
            </a:r>
            <a:r>
              <a:rPr dirty="0" sz="1600" spc="5">
                <a:solidFill>
                  <a:srgbClr val="545454"/>
                </a:solidFill>
                <a:latin typeface="Arial"/>
                <a:cs typeface="Arial"/>
              </a:rPr>
              <a:t>the </a:t>
            </a:r>
            <a:r>
              <a:rPr dirty="0" sz="1600" spc="10">
                <a:solidFill>
                  <a:srgbClr val="545454"/>
                </a:solidFill>
                <a:latin typeface="Arial"/>
                <a:cs typeface="Arial"/>
              </a:rPr>
              <a:t>number </a:t>
            </a:r>
            <a:r>
              <a:rPr dirty="0" sz="1600" spc="5">
                <a:solidFill>
                  <a:srgbClr val="545454"/>
                </a:solidFill>
                <a:latin typeface="Arial"/>
                <a:cs typeface="Arial"/>
              </a:rPr>
              <a:t>of </a:t>
            </a:r>
            <a:r>
              <a:rPr dirty="0" sz="1600" spc="5" b="1">
                <a:solidFill>
                  <a:srgbClr val="545454"/>
                </a:solidFill>
                <a:latin typeface="Arial"/>
                <a:cs typeface="Arial"/>
              </a:rPr>
              <a:t>bike rides </a:t>
            </a:r>
            <a:r>
              <a:rPr dirty="0" sz="1600" spc="10" b="1">
                <a:solidFill>
                  <a:srgbClr val="545454"/>
                </a:solidFill>
                <a:latin typeface="Arial"/>
                <a:cs typeface="Arial"/>
              </a:rPr>
              <a:t>depend on </a:t>
            </a:r>
            <a:r>
              <a:rPr dirty="0" sz="1600" spc="5" b="1">
                <a:solidFill>
                  <a:srgbClr val="545454"/>
                </a:solidFill>
                <a:latin typeface="Arial"/>
                <a:cs typeface="Arial"/>
              </a:rPr>
              <a:t>the current </a:t>
            </a:r>
            <a:r>
              <a:rPr dirty="0" sz="1600" spc="10" b="1">
                <a:solidFill>
                  <a:srgbClr val="545454"/>
                </a:solidFill>
                <a:latin typeface="Arial"/>
                <a:cs typeface="Arial"/>
              </a:rPr>
              <a:t>weather </a:t>
            </a:r>
            <a:r>
              <a:rPr dirty="0" sz="1600" spc="5" b="1">
                <a:solidFill>
                  <a:srgbClr val="545454"/>
                </a:solidFill>
                <a:latin typeface="Arial"/>
                <a:cs typeface="Arial"/>
              </a:rPr>
              <a:t>conditions</a:t>
            </a:r>
            <a:r>
              <a:rPr dirty="0" sz="1600" spc="5">
                <a:solidFill>
                  <a:srgbClr val="545454"/>
                </a:solidFill>
                <a:latin typeface="Arial"/>
                <a:cs typeface="Arial"/>
              </a:rPr>
              <a:t>?  That is, </a:t>
            </a:r>
            <a:r>
              <a:rPr dirty="0" sz="1600" spc="10">
                <a:solidFill>
                  <a:srgbClr val="545454"/>
                </a:solidFill>
                <a:latin typeface="Arial"/>
                <a:cs typeface="Arial"/>
              </a:rPr>
              <a:t>how </a:t>
            </a:r>
            <a:r>
              <a:rPr dirty="0" sz="1600" spc="5">
                <a:solidFill>
                  <a:srgbClr val="545454"/>
                </a:solidFill>
                <a:latin typeface="Arial"/>
                <a:cs typeface="Arial"/>
              </a:rPr>
              <a:t>well </a:t>
            </a:r>
            <a:r>
              <a:rPr dirty="0" sz="1600" spc="10">
                <a:solidFill>
                  <a:srgbClr val="545454"/>
                </a:solidFill>
                <a:latin typeface="Arial"/>
                <a:cs typeface="Arial"/>
              </a:rPr>
              <a:t>can </a:t>
            </a:r>
            <a:r>
              <a:rPr dirty="0" sz="1600" spc="5">
                <a:solidFill>
                  <a:srgbClr val="545454"/>
                </a:solidFill>
                <a:latin typeface="Arial"/>
                <a:cs typeface="Arial"/>
              </a:rPr>
              <a:t>the </a:t>
            </a:r>
            <a:r>
              <a:rPr dirty="0" sz="1600" spc="10">
                <a:solidFill>
                  <a:srgbClr val="545454"/>
                </a:solidFill>
                <a:latin typeface="Arial"/>
                <a:cs typeface="Arial"/>
              </a:rPr>
              <a:t>number </a:t>
            </a:r>
            <a:r>
              <a:rPr dirty="0" sz="1600" spc="5">
                <a:solidFill>
                  <a:srgbClr val="545454"/>
                </a:solidFill>
                <a:latin typeface="Arial"/>
                <a:cs typeface="Arial"/>
              </a:rPr>
              <a:t>of bike rides </a:t>
            </a:r>
            <a:r>
              <a:rPr dirty="0" sz="1600" spc="10">
                <a:solidFill>
                  <a:srgbClr val="545454"/>
                </a:solidFill>
                <a:latin typeface="Arial"/>
                <a:cs typeface="Arial"/>
              </a:rPr>
              <a:t>be </a:t>
            </a:r>
            <a:r>
              <a:rPr dirty="0" sz="1600" spc="5">
                <a:solidFill>
                  <a:srgbClr val="545454"/>
                </a:solidFill>
                <a:latin typeface="Arial"/>
                <a:cs typeface="Arial"/>
              </a:rPr>
              <a:t>predicted from weather data (and time of  </a:t>
            </a:r>
            <a:r>
              <a:rPr dirty="0" sz="1600" spc="-10">
                <a:solidFill>
                  <a:srgbClr val="545454"/>
                </a:solidFill>
                <a:latin typeface="Arial"/>
                <a:cs typeface="Arial"/>
              </a:rPr>
              <a:t>year, </a:t>
            </a:r>
            <a:r>
              <a:rPr dirty="0" sz="1600" spc="5">
                <a:solidFill>
                  <a:srgbClr val="545454"/>
                </a:solidFill>
                <a:latin typeface="Arial"/>
                <a:cs typeface="Arial"/>
              </a:rPr>
              <a:t>time of</a:t>
            </a:r>
            <a:r>
              <a:rPr dirty="0" sz="1600" spc="15">
                <a:solidFill>
                  <a:srgbClr val="545454"/>
                </a:solidFill>
                <a:latin typeface="Arial"/>
                <a:cs typeface="Arial"/>
              </a:rPr>
              <a:t> </a:t>
            </a:r>
            <a:r>
              <a:rPr dirty="0" sz="1600" spc="5">
                <a:solidFill>
                  <a:srgbClr val="545454"/>
                </a:solidFill>
                <a:latin typeface="Arial"/>
                <a:cs typeface="Arial"/>
              </a:rPr>
              <a:t>day)?</a:t>
            </a:r>
            <a:endParaRPr sz="1600">
              <a:latin typeface="Arial"/>
              <a:cs typeface="Arial"/>
            </a:endParaRPr>
          </a:p>
          <a:p>
            <a:pPr marL="259079" indent="-205740">
              <a:lnSpc>
                <a:spcPct val="100000"/>
              </a:lnSpc>
              <a:spcBef>
                <a:spcPts val="815"/>
              </a:spcBef>
              <a:buFont typeface="Arial"/>
              <a:buChar char="▪"/>
              <a:tabLst>
                <a:tab pos="259079" algn="l"/>
                <a:tab pos="259715" algn="l"/>
              </a:tabLst>
            </a:pPr>
            <a:r>
              <a:rPr dirty="0" sz="1600" spc="10">
                <a:solidFill>
                  <a:srgbClr val="545454"/>
                </a:solidFill>
                <a:latin typeface="Arial"/>
                <a:cs typeface="Arial"/>
              </a:rPr>
              <a:t>What </a:t>
            </a:r>
            <a:r>
              <a:rPr dirty="0" sz="1600" spc="5">
                <a:solidFill>
                  <a:srgbClr val="545454"/>
                </a:solidFill>
                <a:latin typeface="Arial"/>
                <a:cs typeface="Arial"/>
              </a:rPr>
              <a:t>are the </a:t>
            </a:r>
            <a:r>
              <a:rPr dirty="0" sz="1600" spc="10" b="1">
                <a:solidFill>
                  <a:srgbClr val="545454"/>
                </a:solidFill>
                <a:latin typeface="Arial"/>
                <a:cs typeface="Arial"/>
              </a:rPr>
              <a:t>most </a:t>
            </a:r>
            <a:r>
              <a:rPr dirty="0" sz="1600" spc="5" b="1">
                <a:solidFill>
                  <a:srgbClr val="545454"/>
                </a:solidFill>
                <a:latin typeface="Arial"/>
                <a:cs typeface="Arial"/>
              </a:rPr>
              <a:t>important factors </a:t>
            </a:r>
            <a:r>
              <a:rPr dirty="0" sz="1600" spc="5">
                <a:solidFill>
                  <a:srgbClr val="545454"/>
                </a:solidFill>
                <a:latin typeface="Arial"/>
                <a:cs typeface="Arial"/>
              </a:rPr>
              <a:t>that influence the </a:t>
            </a:r>
            <a:r>
              <a:rPr dirty="0" sz="1600" spc="10">
                <a:solidFill>
                  <a:srgbClr val="545454"/>
                </a:solidFill>
                <a:latin typeface="Arial"/>
                <a:cs typeface="Arial"/>
              </a:rPr>
              <a:t>number </a:t>
            </a:r>
            <a:r>
              <a:rPr dirty="0" sz="1600" spc="5">
                <a:solidFill>
                  <a:srgbClr val="545454"/>
                </a:solidFill>
                <a:latin typeface="Arial"/>
                <a:cs typeface="Arial"/>
              </a:rPr>
              <a:t>of bike</a:t>
            </a:r>
            <a:r>
              <a:rPr dirty="0" sz="1600" spc="15">
                <a:solidFill>
                  <a:srgbClr val="545454"/>
                </a:solidFill>
                <a:latin typeface="Arial"/>
                <a:cs typeface="Arial"/>
              </a:rPr>
              <a:t> </a:t>
            </a:r>
            <a:r>
              <a:rPr dirty="0" sz="1600" spc="5">
                <a:solidFill>
                  <a:srgbClr val="545454"/>
                </a:solidFill>
                <a:latin typeface="Arial"/>
                <a:cs typeface="Arial"/>
              </a:rPr>
              <a:t>rides?</a:t>
            </a:r>
            <a:endParaRPr sz="1600">
              <a:latin typeface="Arial"/>
              <a:cs typeface="Arial"/>
            </a:endParaRPr>
          </a:p>
          <a:p>
            <a:pPr marL="259079" marR="11430" indent="-205740">
              <a:lnSpc>
                <a:spcPct val="100000"/>
              </a:lnSpc>
              <a:spcBef>
                <a:spcPts val="795"/>
              </a:spcBef>
              <a:buChar char="▪"/>
              <a:tabLst>
                <a:tab pos="259079" algn="l"/>
                <a:tab pos="259715" algn="l"/>
              </a:tabLst>
            </a:pPr>
            <a:r>
              <a:rPr dirty="0" sz="1600" spc="10" b="1">
                <a:solidFill>
                  <a:srgbClr val="545454"/>
                </a:solidFill>
                <a:latin typeface="Arial"/>
                <a:cs typeface="Arial"/>
              </a:rPr>
              <a:t>How do these </a:t>
            </a:r>
            <a:r>
              <a:rPr dirty="0" sz="1600" spc="5" b="1">
                <a:solidFill>
                  <a:srgbClr val="545454"/>
                </a:solidFill>
                <a:latin typeface="Arial"/>
                <a:cs typeface="Arial"/>
              </a:rPr>
              <a:t>factors influence </a:t>
            </a:r>
            <a:r>
              <a:rPr dirty="0" sz="1600" spc="5">
                <a:solidFill>
                  <a:srgbClr val="545454"/>
                </a:solidFill>
                <a:latin typeface="Arial"/>
                <a:cs typeface="Arial"/>
              </a:rPr>
              <a:t>the </a:t>
            </a:r>
            <a:r>
              <a:rPr dirty="0" sz="1600" spc="10">
                <a:solidFill>
                  <a:srgbClr val="545454"/>
                </a:solidFill>
                <a:latin typeface="Arial"/>
                <a:cs typeface="Arial"/>
              </a:rPr>
              <a:t>number </a:t>
            </a:r>
            <a:r>
              <a:rPr dirty="0" sz="1600" spc="5">
                <a:solidFill>
                  <a:srgbClr val="545454"/>
                </a:solidFill>
                <a:latin typeface="Arial"/>
                <a:cs typeface="Arial"/>
              </a:rPr>
              <a:t>of bike rides? </a:t>
            </a:r>
            <a:r>
              <a:rPr dirty="0" sz="1600" spc="10">
                <a:solidFill>
                  <a:srgbClr val="545454"/>
                </a:solidFill>
                <a:latin typeface="Arial"/>
                <a:cs typeface="Arial"/>
              </a:rPr>
              <a:t>What </a:t>
            </a:r>
            <a:r>
              <a:rPr dirty="0" sz="1600" spc="5">
                <a:solidFill>
                  <a:srgbClr val="545454"/>
                </a:solidFill>
                <a:latin typeface="Arial"/>
                <a:cs typeface="Arial"/>
              </a:rPr>
              <a:t>are the </a:t>
            </a:r>
            <a:r>
              <a:rPr dirty="0" sz="1600" spc="10">
                <a:solidFill>
                  <a:srgbClr val="545454"/>
                </a:solidFill>
                <a:latin typeface="Arial"/>
                <a:cs typeface="Arial"/>
              </a:rPr>
              <a:t>main </a:t>
            </a:r>
            <a:r>
              <a:rPr dirty="0" sz="1600">
                <a:solidFill>
                  <a:srgbClr val="545454"/>
                </a:solidFill>
                <a:latin typeface="Arial"/>
                <a:cs typeface="Arial"/>
              </a:rPr>
              <a:t>effects </a:t>
            </a:r>
            <a:r>
              <a:rPr dirty="0" sz="1600" spc="5">
                <a:solidFill>
                  <a:srgbClr val="545454"/>
                </a:solidFill>
                <a:latin typeface="Arial"/>
                <a:cs typeface="Arial"/>
              </a:rPr>
              <a:t>of these  factors, </a:t>
            </a:r>
            <a:r>
              <a:rPr dirty="0" sz="1600" spc="10">
                <a:solidFill>
                  <a:srgbClr val="545454"/>
                </a:solidFill>
                <a:latin typeface="Arial"/>
                <a:cs typeface="Arial"/>
              </a:rPr>
              <a:t>and what </a:t>
            </a:r>
            <a:r>
              <a:rPr dirty="0" sz="1600" spc="5">
                <a:solidFill>
                  <a:srgbClr val="545454"/>
                </a:solidFill>
                <a:latin typeface="Arial"/>
                <a:cs typeface="Arial"/>
              </a:rPr>
              <a:t>are the interactions </a:t>
            </a:r>
            <a:r>
              <a:rPr dirty="0" sz="1600" spc="10">
                <a:solidFill>
                  <a:srgbClr val="545454"/>
                </a:solidFill>
                <a:latin typeface="Arial"/>
                <a:cs typeface="Arial"/>
              </a:rPr>
              <a:t>between</a:t>
            </a:r>
            <a:r>
              <a:rPr dirty="0" sz="1600" spc="-10">
                <a:solidFill>
                  <a:srgbClr val="545454"/>
                </a:solidFill>
                <a:latin typeface="Arial"/>
                <a:cs typeface="Arial"/>
              </a:rPr>
              <a:t> </a:t>
            </a:r>
            <a:r>
              <a:rPr dirty="0" sz="1600" spc="10">
                <a:solidFill>
                  <a:srgbClr val="545454"/>
                </a:solidFill>
                <a:latin typeface="Arial"/>
                <a:cs typeface="Arial"/>
              </a:rPr>
              <a:t>them?</a:t>
            </a:r>
            <a:endParaRPr sz="16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7384" y="733011"/>
            <a:ext cx="1595755" cy="515620"/>
          </a:xfrm>
          <a:prstGeom prst="rect"/>
        </p:spPr>
        <p:txBody>
          <a:bodyPr wrap="square" lIns="0" tIns="14604" rIns="0" bIns="0" rtlCol="0" vert="horz">
            <a:spAutoFit/>
          </a:bodyPr>
          <a:lstStyle/>
          <a:p>
            <a:pPr marL="12700">
              <a:lnSpc>
                <a:spcPct val="100000"/>
              </a:lnSpc>
              <a:spcBef>
                <a:spcPts val="114"/>
              </a:spcBef>
            </a:pPr>
            <a:r>
              <a:rPr dirty="0" spc="-120"/>
              <a:t>Methods</a:t>
            </a:r>
          </a:p>
        </p:txBody>
      </p:sp>
      <p:sp>
        <p:nvSpPr>
          <p:cNvPr id="3" name="object 3"/>
          <p:cNvSpPr/>
          <p:nvPr/>
        </p:nvSpPr>
        <p:spPr>
          <a:xfrm>
            <a:off x="1322058" y="4343835"/>
            <a:ext cx="871219" cy="227329"/>
          </a:xfrm>
          <a:custGeom>
            <a:avLst/>
            <a:gdLst/>
            <a:ahLst/>
            <a:cxnLst/>
            <a:rect l="l" t="t" r="r" b="b"/>
            <a:pathLst>
              <a:path w="871219" h="227329">
                <a:moveTo>
                  <a:pt x="0" y="202093"/>
                </a:moveTo>
                <a:lnTo>
                  <a:pt x="0" y="24773"/>
                </a:lnTo>
                <a:lnTo>
                  <a:pt x="0" y="21507"/>
                </a:lnTo>
                <a:lnTo>
                  <a:pt x="626" y="18330"/>
                </a:lnTo>
                <a:lnTo>
                  <a:pt x="21488" y="0"/>
                </a:lnTo>
                <a:lnTo>
                  <a:pt x="24773" y="0"/>
                </a:lnTo>
                <a:lnTo>
                  <a:pt x="846399" y="0"/>
                </a:lnTo>
                <a:lnTo>
                  <a:pt x="849684" y="0"/>
                </a:lnTo>
                <a:lnTo>
                  <a:pt x="852842" y="635"/>
                </a:lnTo>
                <a:lnTo>
                  <a:pt x="869285" y="15336"/>
                </a:lnTo>
                <a:lnTo>
                  <a:pt x="870546" y="18330"/>
                </a:lnTo>
                <a:lnTo>
                  <a:pt x="871172" y="21507"/>
                </a:lnTo>
                <a:lnTo>
                  <a:pt x="871172" y="24773"/>
                </a:lnTo>
                <a:lnTo>
                  <a:pt x="871172" y="202093"/>
                </a:lnTo>
                <a:lnTo>
                  <a:pt x="871172" y="205360"/>
                </a:lnTo>
                <a:lnTo>
                  <a:pt x="870546" y="208537"/>
                </a:lnTo>
                <a:lnTo>
                  <a:pt x="869285" y="211531"/>
                </a:lnTo>
                <a:lnTo>
                  <a:pt x="868033" y="214617"/>
                </a:lnTo>
                <a:lnTo>
                  <a:pt x="849684" y="226867"/>
                </a:lnTo>
                <a:lnTo>
                  <a:pt x="846399" y="226867"/>
                </a:lnTo>
                <a:lnTo>
                  <a:pt x="24773" y="226867"/>
                </a:lnTo>
                <a:lnTo>
                  <a:pt x="21488" y="226867"/>
                </a:lnTo>
                <a:lnTo>
                  <a:pt x="18330" y="226232"/>
                </a:lnTo>
                <a:lnTo>
                  <a:pt x="1887" y="211531"/>
                </a:lnTo>
                <a:lnTo>
                  <a:pt x="626" y="208537"/>
                </a:lnTo>
                <a:lnTo>
                  <a:pt x="0" y="205360"/>
                </a:lnTo>
                <a:lnTo>
                  <a:pt x="0" y="202093"/>
                </a:lnTo>
              </a:path>
            </a:pathLst>
          </a:custGeom>
          <a:ln w="9074">
            <a:solidFill>
              <a:srgbClr val="D0D0D0"/>
            </a:solidFill>
          </a:ln>
        </p:spPr>
        <p:txBody>
          <a:bodyPr wrap="square" lIns="0" tIns="0" rIns="0" bIns="0" rtlCol="0"/>
          <a:lstStyle/>
          <a:p/>
        </p:txBody>
      </p:sp>
      <p:sp>
        <p:nvSpPr>
          <p:cNvPr id="4" name="object 4"/>
          <p:cNvSpPr txBox="1"/>
          <p:nvPr/>
        </p:nvSpPr>
        <p:spPr>
          <a:xfrm>
            <a:off x="887384" y="1688941"/>
            <a:ext cx="8919210" cy="3865879"/>
          </a:xfrm>
          <a:prstGeom prst="rect">
            <a:avLst/>
          </a:prstGeom>
        </p:spPr>
        <p:txBody>
          <a:bodyPr wrap="square" lIns="0" tIns="15240" rIns="0" bIns="0" rtlCol="0" vert="horz">
            <a:spAutoFit/>
          </a:bodyPr>
          <a:lstStyle/>
          <a:p>
            <a:pPr algn="just" marL="12700" marR="7620">
              <a:lnSpc>
                <a:spcPct val="100000"/>
              </a:lnSpc>
              <a:spcBef>
                <a:spcPts val="120"/>
              </a:spcBef>
            </a:pPr>
            <a:r>
              <a:rPr dirty="0" sz="1600" spc="5">
                <a:solidFill>
                  <a:srgbClr val="545454"/>
                </a:solidFill>
                <a:latin typeface="Arial"/>
                <a:cs typeface="Arial"/>
              </a:rPr>
              <a:t>First, </a:t>
            </a:r>
            <a:r>
              <a:rPr dirty="0" sz="1600" spc="10">
                <a:solidFill>
                  <a:srgbClr val="545454"/>
                </a:solidFill>
                <a:latin typeface="Arial"/>
                <a:cs typeface="Arial"/>
              </a:rPr>
              <a:t>some </a:t>
            </a:r>
            <a:r>
              <a:rPr dirty="0" sz="1600" spc="5" b="1">
                <a:solidFill>
                  <a:srgbClr val="545454"/>
                </a:solidFill>
                <a:latin typeface="Arial"/>
                <a:cs typeface="Arial"/>
              </a:rPr>
              <a:t>data exploration </a:t>
            </a:r>
            <a:r>
              <a:rPr dirty="0" sz="1600" spc="10">
                <a:solidFill>
                  <a:srgbClr val="545454"/>
                </a:solidFill>
                <a:latin typeface="Arial"/>
                <a:cs typeface="Arial"/>
              </a:rPr>
              <a:t>was </a:t>
            </a:r>
            <a:r>
              <a:rPr dirty="0" sz="1600" spc="5">
                <a:solidFill>
                  <a:srgbClr val="545454"/>
                </a:solidFill>
                <a:latin typeface="Arial"/>
                <a:cs typeface="Arial"/>
              </a:rPr>
              <a:t>performed, in order to get to </a:t>
            </a:r>
            <a:r>
              <a:rPr dirty="0" sz="1600" spc="10">
                <a:solidFill>
                  <a:srgbClr val="545454"/>
                </a:solidFill>
                <a:latin typeface="Arial"/>
                <a:cs typeface="Arial"/>
              </a:rPr>
              <a:t>know </a:t>
            </a:r>
            <a:r>
              <a:rPr dirty="0" sz="1600" spc="5">
                <a:solidFill>
                  <a:srgbClr val="545454"/>
                </a:solidFill>
                <a:latin typeface="Arial"/>
                <a:cs typeface="Arial"/>
              </a:rPr>
              <a:t>the data </a:t>
            </a:r>
            <a:r>
              <a:rPr dirty="0" sz="1600" spc="10">
                <a:solidFill>
                  <a:srgbClr val="545454"/>
                </a:solidFill>
                <a:latin typeface="Arial"/>
                <a:cs typeface="Arial"/>
              </a:rPr>
              <a:t>and </a:t>
            </a:r>
            <a:r>
              <a:rPr dirty="0" sz="1600" spc="5">
                <a:solidFill>
                  <a:srgbClr val="545454"/>
                </a:solidFill>
                <a:latin typeface="Arial"/>
                <a:cs typeface="Arial"/>
              </a:rPr>
              <a:t>to find out </a:t>
            </a:r>
            <a:r>
              <a:rPr dirty="0" sz="1600" spc="10">
                <a:solidFill>
                  <a:srgbClr val="545454"/>
                </a:solidFill>
                <a:latin typeface="Arial"/>
                <a:cs typeface="Arial"/>
              </a:rPr>
              <a:t>how  </a:t>
            </a:r>
            <a:r>
              <a:rPr dirty="0" sz="1600" spc="5">
                <a:solidFill>
                  <a:srgbClr val="545454"/>
                </a:solidFill>
                <a:latin typeface="Arial"/>
                <a:cs typeface="Arial"/>
              </a:rPr>
              <a:t>the </a:t>
            </a:r>
            <a:r>
              <a:rPr dirty="0" sz="1600" spc="10">
                <a:solidFill>
                  <a:srgbClr val="545454"/>
                </a:solidFill>
                <a:latin typeface="Arial"/>
                <a:cs typeface="Arial"/>
              </a:rPr>
              <a:t>number </a:t>
            </a:r>
            <a:r>
              <a:rPr dirty="0" sz="1600" spc="5">
                <a:solidFill>
                  <a:srgbClr val="545454"/>
                </a:solidFill>
                <a:latin typeface="Arial"/>
                <a:cs typeface="Arial"/>
              </a:rPr>
              <a:t>of hourly bike trips is distributed across the investigated time span. Also, the  interrelation of features </a:t>
            </a:r>
            <a:r>
              <a:rPr dirty="0" sz="1600" spc="10">
                <a:solidFill>
                  <a:srgbClr val="545454"/>
                </a:solidFill>
                <a:latin typeface="Arial"/>
                <a:cs typeface="Arial"/>
              </a:rPr>
              <a:t>was </a:t>
            </a:r>
            <a:r>
              <a:rPr dirty="0" sz="1600" spc="5">
                <a:solidFill>
                  <a:srgbClr val="545454"/>
                </a:solidFill>
                <a:latin typeface="Arial"/>
                <a:cs typeface="Arial"/>
              </a:rPr>
              <a:t>investigated </a:t>
            </a:r>
            <a:r>
              <a:rPr dirty="0" sz="1600" spc="10">
                <a:solidFill>
                  <a:srgbClr val="545454"/>
                </a:solidFill>
                <a:latin typeface="Arial"/>
                <a:cs typeface="Arial"/>
              </a:rPr>
              <a:t>by means </a:t>
            </a:r>
            <a:r>
              <a:rPr dirty="0" sz="1600" spc="5">
                <a:solidFill>
                  <a:srgbClr val="545454"/>
                </a:solidFill>
                <a:latin typeface="Arial"/>
                <a:cs typeface="Arial"/>
              </a:rPr>
              <a:t>of </a:t>
            </a:r>
            <a:r>
              <a:rPr dirty="0" sz="1600" spc="10">
                <a:solidFill>
                  <a:srgbClr val="545454"/>
                </a:solidFill>
                <a:latin typeface="Arial"/>
                <a:cs typeface="Arial"/>
              </a:rPr>
              <a:t>a </a:t>
            </a:r>
            <a:r>
              <a:rPr dirty="0" sz="1600" spc="5">
                <a:solidFill>
                  <a:srgbClr val="545454"/>
                </a:solidFill>
                <a:latin typeface="Arial"/>
                <a:cs typeface="Arial"/>
              </a:rPr>
              <a:t>correlation</a:t>
            </a:r>
            <a:r>
              <a:rPr dirty="0" sz="1600" spc="-5">
                <a:solidFill>
                  <a:srgbClr val="545454"/>
                </a:solidFill>
                <a:latin typeface="Arial"/>
                <a:cs typeface="Arial"/>
              </a:rPr>
              <a:t> </a:t>
            </a:r>
            <a:r>
              <a:rPr dirty="0" sz="1600" spc="10">
                <a:solidFill>
                  <a:srgbClr val="545454"/>
                </a:solidFill>
                <a:latin typeface="Arial"/>
                <a:cs typeface="Arial"/>
              </a:rPr>
              <a:t>heatmap.</a:t>
            </a:r>
            <a:endParaRPr sz="1600">
              <a:latin typeface="Arial"/>
              <a:cs typeface="Arial"/>
            </a:endParaRPr>
          </a:p>
          <a:p>
            <a:pPr>
              <a:lnSpc>
                <a:spcPct val="100000"/>
              </a:lnSpc>
            </a:pPr>
            <a:endParaRPr sz="1450">
              <a:latin typeface="Times New Roman"/>
              <a:cs typeface="Times New Roman"/>
            </a:endParaRPr>
          </a:p>
          <a:p>
            <a:pPr algn="just" marL="12700" marR="7620">
              <a:lnSpc>
                <a:spcPct val="100000"/>
              </a:lnSpc>
            </a:pPr>
            <a:r>
              <a:rPr dirty="0" sz="1600" spc="5">
                <a:solidFill>
                  <a:srgbClr val="545454"/>
                </a:solidFill>
                <a:latin typeface="Arial"/>
                <a:cs typeface="Arial"/>
              </a:rPr>
              <a:t>In order to find out </a:t>
            </a:r>
            <a:r>
              <a:rPr dirty="0" sz="1600" spc="10">
                <a:solidFill>
                  <a:srgbClr val="545454"/>
                </a:solidFill>
                <a:latin typeface="Arial"/>
                <a:cs typeface="Arial"/>
              </a:rPr>
              <a:t>how </a:t>
            </a:r>
            <a:r>
              <a:rPr dirty="0" sz="1600" spc="5">
                <a:solidFill>
                  <a:srgbClr val="545454"/>
                </a:solidFill>
                <a:latin typeface="Arial"/>
                <a:cs typeface="Arial"/>
              </a:rPr>
              <a:t>well the </a:t>
            </a:r>
            <a:r>
              <a:rPr dirty="0" sz="1600" spc="10">
                <a:solidFill>
                  <a:srgbClr val="545454"/>
                </a:solidFill>
                <a:latin typeface="Arial"/>
                <a:cs typeface="Arial"/>
              </a:rPr>
              <a:t>number </a:t>
            </a:r>
            <a:r>
              <a:rPr dirty="0" sz="1600" spc="5">
                <a:solidFill>
                  <a:srgbClr val="545454"/>
                </a:solidFill>
                <a:latin typeface="Arial"/>
                <a:cs typeface="Arial"/>
              </a:rPr>
              <a:t>of bike rides </a:t>
            </a:r>
            <a:r>
              <a:rPr dirty="0" sz="1600" spc="10">
                <a:solidFill>
                  <a:srgbClr val="545454"/>
                </a:solidFill>
                <a:latin typeface="Arial"/>
                <a:cs typeface="Arial"/>
              </a:rPr>
              <a:t>can be </a:t>
            </a:r>
            <a:r>
              <a:rPr dirty="0" sz="1600" spc="5">
                <a:solidFill>
                  <a:srgbClr val="545454"/>
                </a:solidFill>
                <a:latin typeface="Arial"/>
                <a:cs typeface="Arial"/>
              </a:rPr>
              <a:t>predicted from the data, </a:t>
            </a:r>
            <a:r>
              <a:rPr dirty="0" sz="1600">
                <a:solidFill>
                  <a:srgbClr val="545454"/>
                </a:solidFill>
                <a:latin typeface="Arial"/>
                <a:cs typeface="Arial"/>
              </a:rPr>
              <a:t>different  </a:t>
            </a:r>
            <a:r>
              <a:rPr dirty="0" sz="1600" spc="10">
                <a:solidFill>
                  <a:srgbClr val="545454"/>
                </a:solidFill>
                <a:latin typeface="Arial"/>
                <a:cs typeface="Arial"/>
              </a:rPr>
              <a:t>models were </a:t>
            </a:r>
            <a:r>
              <a:rPr dirty="0" sz="1600" spc="5">
                <a:solidFill>
                  <a:srgbClr val="545454"/>
                </a:solidFill>
                <a:latin typeface="Arial"/>
                <a:cs typeface="Arial"/>
              </a:rPr>
              <a:t>used. </a:t>
            </a:r>
            <a:r>
              <a:rPr dirty="0" sz="1600" spc="10">
                <a:solidFill>
                  <a:srgbClr val="545454"/>
                </a:solidFill>
                <a:latin typeface="Arial"/>
                <a:cs typeface="Arial"/>
              </a:rPr>
              <a:t>As a </a:t>
            </a:r>
            <a:r>
              <a:rPr dirty="0" sz="1600" spc="5" b="1">
                <a:solidFill>
                  <a:srgbClr val="545454"/>
                </a:solidFill>
                <a:latin typeface="Arial"/>
                <a:cs typeface="Arial"/>
              </a:rPr>
              <a:t>baseline model</a:t>
            </a:r>
            <a:r>
              <a:rPr dirty="0" sz="1600" spc="5">
                <a:solidFill>
                  <a:srgbClr val="545454"/>
                </a:solidFill>
                <a:latin typeface="Arial"/>
                <a:cs typeface="Arial"/>
              </a:rPr>
              <a:t>, </a:t>
            </a:r>
            <a:r>
              <a:rPr dirty="0" sz="1600" spc="10">
                <a:solidFill>
                  <a:srgbClr val="545454"/>
                </a:solidFill>
                <a:latin typeface="Arial"/>
                <a:cs typeface="Arial"/>
              </a:rPr>
              <a:t>a moving </a:t>
            </a:r>
            <a:r>
              <a:rPr dirty="0" sz="1600" spc="5">
                <a:solidFill>
                  <a:srgbClr val="545454"/>
                </a:solidFill>
                <a:latin typeface="Arial"/>
                <a:cs typeface="Arial"/>
              </a:rPr>
              <a:t>average </a:t>
            </a:r>
            <a:r>
              <a:rPr dirty="0" sz="1600" spc="10">
                <a:solidFill>
                  <a:srgbClr val="545454"/>
                </a:solidFill>
                <a:latin typeface="Arial"/>
                <a:cs typeface="Arial"/>
              </a:rPr>
              <a:t>was </a:t>
            </a:r>
            <a:r>
              <a:rPr dirty="0" sz="1600" spc="5">
                <a:solidFill>
                  <a:srgbClr val="545454"/>
                </a:solidFill>
                <a:latin typeface="Arial"/>
                <a:cs typeface="Arial"/>
              </a:rPr>
              <a:t>calculated to find out </a:t>
            </a:r>
            <a:r>
              <a:rPr dirty="0" sz="1600" spc="10">
                <a:solidFill>
                  <a:srgbClr val="545454"/>
                </a:solidFill>
                <a:latin typeface="Arial"/>
                <a:cs typeface="Arial"/>
              </a:rPr>
              <a:t>how </a:t>
            </a:r>
            <a:r>
              <a:rPr dirty="0" sz="1600" spc="5">
                <a:solidFill>
                  <a:srgbClr val="545454"/>
                </a:solidFill>
                <a:latin typeface="Arial"/>
                <a:cs typeface="Arial"/>
              </a:rPr>
              <a:t>this  very simple </a:t>
            </a:r>
            <a:r>
              <a:rPr dirty="0" sz="1600" spc="10">
                <a:solidFill>
                  <a:srgbClr val="545454"/>
                </a:solidFill>
                <a:latin typeface="Arial"/>
                <a:cs typeface="Arial"/>
              </a:rPr>
              <a:t>model can </a:t>
            </a:r>
            <a:r>
              <a:rPr dirty="0" sz="1600" spc="5">
                <a:solidFill>
                  <a:srgbClr val="545454"/>
                </a:solidFill>
                <a:latin typeface="Arial"/>
                <a:cs typeface="Arial"/>
              </a:rPr>
              <a:t>explain the</a:t>
            </a:r>
            <a:r>
              <a:rPr dirty="0" sz="1600" spc="-5">
                <a:solidFill>
                  <a:srgbClr val="545454"/>
                </a:solidFill>
                <a:latin typeface="Arial"/>
                <a:cs typeface="Arial"/>
              </a:rPr>
              <a:t> </a:t>
            </a:r>
            <a:r>
              <a:rPr dirty="0" sz="1600" spc="5">
                <a:solidFill>
                  <a:srgbClr val="545454"/>
                </a:solidFill>
                <a:latin typeface="Arial"/>
                <a:cs typeface="Arial"/>
              </a:rPr>
              <a:t>data.</a:t>
            </a:r>
            <a:endParaRPr sz="1600">
              <a:latin typeface="Arial"/>
              <a:cs typeface="Arial"/>
            </a:endParaRPr>
          </a:p>
          <a:p>
            <a:pPr algn="just" marL="12700" marR="5080">
              <a:lnSpc>
                <a:spcPct val="100000"/>
              </a:lnSpc>
              <a:spcBef>
                <a:spcPts val="1600"/>
              </a:spcBef>
            </a:pPr>
            <a:r>
              <a:rPr dirty="0" sz="1600" spc="5">
                <a:solidFill>
                  <a:srgbClr val="545454"/>
                </a:solidFill>
                <a:latin typeface="Arial"/>
                <a:cs typeface="Arial"/>
              </a:rPr>
              <a:t>Then, after splitting the data into </a:t>
            </a:r>
            <a:r>
              <a:rPr dirty="0" sz="1400" spc="-70">
                <a:solidFill>
                  <a:srgbClr val="545454"/>
                </a:solidFill>
                <a:latin typeface="Arial"/>
                <a:cs typeface="Arial"/>
              </a:rPr>
              <a:t>90% </a:t>
            </a:r>
            <a:r>
              <a:rPr dirty="0" sz="1600" spc="5">
                <a:solidFill>
                  <a:srgbClr val="545454"/>
                </a:solidFill>
                <a:latin typeface="Arial"/>
                <a:cs typeface="Arial"/>
              </a:rPr>
              <a:t>training </a:t>
            </a:r>
            <a:r>
              <a:rPr dirty="0" sz="1600" spc="10">
                <a:solidFill>
                  <a:srgbClr val="545454"/>
                </a:solidFill>
                <a:latin typeface="Arial"/>
                <a:cs typeface="Arial"/>
              </a:rPr>
              <a:t>and </a:t>
            </a:r>
            <a:r>
              <a:rPr dirty="0" sz="1400" spc="-70">
                <a:solidFill>
                  <a:srgbClr val="545454"/>
                </a:solidFill>
                <a:latin typeface="Arial"/>
                <a:cs typeface="Arial"/>
              </a:rPr>
              <a:t>10% </a:t>
            </a:r>
            <a:r>
              <a:rPr dirty="0" sz="1600" spc="5">
                <a:solidFill>
                  <a:srgbClr val="545454"/>
                </a:solidFill>
                <a:latin typeface="Arial"/>
                <a:cs typeface="Arial"/>
              </a:rPr>
              <a:t>test set, </a:t>
            </a:r>
            <a:r>
              <a:rPr dirty="0" sz="1600" spc="5" b="1">
                <a:solidFill>
                  <a:srgbClr val="545454"/>
                </a:solidFill>
                <a:latin typeface="Arial"/>
                <a:cs typeface="Arial"/>
              </a:rPr>
              <a:t>different </a:t>
            </a:r>
            <a:r>
              <a:rPr dirty="0" sz="1600" spc="10" b="1">
                <a:solidFill>
                  <a:srgbClr val="545454"/>
                </a:solidFill>
                <a:latin typeface="Arial"/>
                <a:cs typeface="Arial"/>
              </a:rPr>
              <a:t>machine </a:t>
            </a:r>
            <a:r>
              <a:rPr dirty="0" sz="1600" spc="5" b="1">
                <a:solidFill>
                  <a:srgbClr val="545454"/>
                </a:solidFill>
                <a:latin typeface="Arial"/>
                <a:cs typeface="Arial"/>
              </a:rPr>
              <a:t>learning  </a:t>
            </a:r>
            <a:r>
              <a:rPr dirty="0" sz="1600" spc="10" b="1">
                <a:solidFill>
                  <a:srgbClr val="545454"/>
                </a:solidFill>
                <a:latin typeface="Arial"/>
                <a:cs typeface="Arial"/>
              </a:rPr>
              <a:t>models </a:t>
            </a:r>
            <a:r>
              <a:rPr dirty="0" sz="1600" spc="10">
                <a:solidFill>
                  <a:srgbClr val="545454"/>
                </a:solidFill>
                <a:latin typeface="Arial"/>
                <a:cs typeface="Arial"/>
              </a:rPr>
              <a:t>were </a:t>
            </a:r>
            <a:r>
              <a:rPr dirty="0" sz="1600" spc="5">
                <a:solidFill>
                  <a:srgbClr val="545454"/>
                </a:solidFill>
                <a:latin typeface="Arial"/>
                <a:cs typeface="Arial"/>
              </a:rPr>
              <a:t>fitted to the data in order to predict the hourly </a:t>
            </a:r>
            <a:r>
              <a:rPr dirty="0" sz="1600" spc="10">
                <a:solidFill>
                  <a:srgbClr val="545454"/>
                </a:solidFill>
                <a:latin typeface="Arial"/>
                <a:cs typeface="Arial"/>
              </a:rPr>
              <a:t>number </a:t>
            </a:r>
            <a:r>
              <a:rPr dirty="0" sz="1600" spc="5">
                <a:solidFill>
                  <a:srgbClr val="545454"/>
                </a:solidFill>
                <a:latin typeface="Arial"/>
                <a:cs typeface="Arial"/>
              </a:rPr>
              <a:t>of bike rides from the  available data: </a:t>
            </a:r>
            <a:r>
              <a:rPr dirty="0" sz="1600" spc="10">
                <a:solidFill>
                  <a:srgbClr val="545454"/>
                </a:solidFill>
                <a:latin typeface="Arial"/>
                <a:cs typeface="Arial"/>
              </a:rPr>
              <a:t>Random </a:t>
            </a:r>
            <a:r>
              <a:rPr dirty="0" sz="1600" spc="5">
                <a:solidFill>
                  <a:srgbClr val="545454"/>
                </a:solidFill>
                <a:latin typeface="Arial"/>
                <a:cs typeface="Arial"/>
              </a:rPr>
              <a:t>forest regression, </a:t>
            </a:r>
            <a:r>
              <a:rPr dirty="0" sz="1600" spc="10">
                <a:solidFill>
                  <a:srgbClr val="545454"/>
                </a:solidFill>
                <a:latin typeface="Arial"/>
                <a:cs typeface="Arial"/>
              </a:rPr>
              <a:t>and </a:t>
            </a:r>
            <a:r>
              <a:rPr dirty="0" sz="1600" spc="5">
                <a:solidFill>
                  <a:srgbClr val="545454"/>
                </a:solidFill>
                <a:latin typeface="Arial"/>
                <a:cs typeface="Arial"/>
              </a:rPr>
              <a:t>gradient boosting regression via </a:t>
            </a:r>
            <a:r>
              <a:rPr dirty="0" u="sng" sz="1500" spc="20">
                <a:solidFill>
                  <a:srgbClr val="505050"/>
                </a:solidFill>
                <a:uFill>
                  <a:solidFill>
                    <a:srgbClr val="D0D0D0"/>
                  </a:solidFill>
                </a:uFill>
                <a:latin typeface="Courier New"/>
                <a:cs typeface="Courier New"/>
              </a:rPr>
              <a:t>scikit-learn </a:t>
            </a:r>
            <a:r>
              <a:rPr dirty="0" sz="1500" spc="20">
                <a:solidFill>
                  <a:srgbClr val="505050"/>
                </a:solidFill>
                <a:latin typeface="Courier New"/>
                <a:cs typeface="Courier New"/>
              </a:rPr>
              <a:t> </a:t>
            </a:r>
            <a:r>
              <a:rPr dirty="0" sz="1600" spc="10">
                <a:solidFill>
                  <a:srgbClr val="545454"/>
                </a:solidFill>
                <a:latin typeface="Arial"/>
                <a:cs typeface="Arial"/>
              </a:rPr>
              <a:t>and </a:t>
            </a:r>
            <a:r>
              <a:rPr dirty="0" sz="1500" spc="20">
                <a:solidFill>
                  <a:srgbClr val="505050"/>
                </a:solidFill>
                <a:latin typeface="Courier New"/>
                <a:cs typeface="Courier New"/>
              </a:rPr>
              <a:t>xgboost </a:t>
            </a:r>
            <a:r>
              <a:rPr dirty="0" sz="1600" spc="5">
                <a:solidFill>
                  <a:srgbClr val="545454"/>
                </a:solidFill>
                <a:latin typeface="Arial"/>
                <a:cs typeface="Arial"/>
              </a:rPr>
              <a:t>. </a:t>
            </a:r>
            <a:r>
              <a:rPr dirty="0" sz="1600" spc="10">
                <a:solidFill>
                  <a:srgbClr val="545454"/>
                </a:solidFill>
                <a:latin typeface="Arial"/>
                <a:cs typeface="Arial"/>
              </a:rPr>
              <a:t>The most </a:t>
            </a:r>
            <a:r>
              <a:rPr dirty="0" sz="1600" spc="5">
                <a:solidFill>
                  <a:srgbClr val="545454"/>
                </a:solidFill>
                <a:latin typeface="Arial"/>
                <a:cs typeface="Arial"/>
              </a:rPr>
              <a:t>promising model, </a:t>
            </a:r>
            <a:r>
              <a:rPr dirty="0" u="sng" sz="1500" spc="20">
                <a:solidFill>
                  <a:srgbClr val="505050"/>
                </a:solidFill>
                <a:uFill>
                  <a:solidFill>
                    <a:srgbClr val="D0D0D0"/>
                  </a:solidFill>
                </a:uFill>
                <a:latin typeface="Courier New"/>
                <a:cs typeface="Courier New"/>
              </a:rPr>
              <a:t>scikit-learn</a:t>
            </a:r>
            <a:r>
              <a:rPr dirty="0" sz="1500" spc="20">
                <a:solidFill>
                  <a:srgbClr val="505050"/>
                </a:solidFill>
                <a:latin typeface="Courier New"/>
                <a:cs typeface="Courier New"/>
              </a:rPr>
              <a:t> </a:t>
            </a:r>
            <a:r>
              <a:rPr dirty="0" sz="1600" spc="-10">
                <a:solidFill>
                  <a:srgbClr val="545454"/>
                </a:solidFill>
                <a:latin typeface="Arial"/>
                <a:cs typeface="Arial"/>
              </a:rPr>
              <a:t>’s </a:t>
            </a:r>
            <a:r>
              <a:rPr dirty="0" sz="1600" spc="5">
                <a:solidFill>
                  <a:srgbClr val="545454"/>
                </a:solidFill>
                <a:latin typeface="Arial"/>
                <a:cs typeface="Arial"/>
              </a:rPr>
              <a:t>gradient boosting regression, </a:t>
            </a:r>
            <a:r>
              <a:rPr dirty="0" sz="1600" spc="10">
                <a:solidFill>
                  <a:srgbClr val="545454"/>
                </a:solidFill>
                <a:latin typeface="Arial"/>
                <a:cs typeface="Arial"/>
              </a:rPr>
              <a:t>was  </a:t>
            </a:r>
            <a:r>
              <a:rPr dirty="0" sz="1600" spc="5">
                <a:solidFill>
                  <a:srgbClr val="545454"/>
                </a:solidFill>
                <a:latin typeface="Arial"/>
                <a:cs typeface="Arial"/>
              </a:rPr>
              <a:t>fitted via </a:t>
            </a:r>
            <a:r>
              <a:rPr dirty="0" sz="1600" spc="10">
                <a:solidFill>
                  <a:srgbClr val="545454"/>
                </a:solidFill>
                <a:latin typeface="Arial"/>
                <a:cs typeface="Arial"/>
              </a:rPr>
              <a:t>a randomized </a:t>
            </a:r>
            <a:r>
              <a:rPr dirty="0" sz="1400" spc="-10">
                <a:solidFill>
                  <a:srgbClr val="545454"/>
                </a:solidFill>
                <a:latin typeface="Arial"/>
                <a:cs typeface="Arial"/>
              </a:rPr>
              <a:t>4</a:t>
            </a:r>
            <a:r>
              <a:rPr dirty="0" sz="1600" spc="-10">
                <a:solidFill>
                  <a:srgbClr val="545454"/>
                </a:solidFill>
                <a:latin typeface="Arial"/>
                <a:cs typeface="Arial"/>
              </a:rPr>
              <a:t>­fold </a:t>
            </a:r>
            <a:r>
              <a:rPr dirty="0" sz="1600" spc="5">
                <a:solidFill>
                  <a:srgbClr val="545454"/>
                </a:solidFill>
                <a:latin typeface="Arial"/>
                <a:cs typeface="Arial"/>
              </a:rPr>
              <a:t>cross­validation for indentifying the best hyperparameters. </a:t>
            </a:r>
            <a:r>
              <a:rPr dirty="0" sz="1600" spc="-10">
                <a:solidFill>
                  <a:srgbClr val="545454"/>
                </a:solidFill>
                <a:latin typeface="Arial"/>
                <a:cs typeface="Arial"/>
              </a:rPr>
              <a:t>Variable  </a:t>
            </a:r>
            <a:r>
              <a:rPr dirty="0" sz="1600" spc="5">
                <a:solidFill>
                  <a:srgbClr val="545454"/>
                </a:solidFill>
                <a:latin typeface="Arial"/>
                <a:cs typeface="Arial"/>
              </a:rPr>
              <a:t>importance </a:t>
            </a:r>
            <a:r>
              <a:rPr dirty="0" sz="1600" spc="10">
                <a:solidFill>
                  <a:srgbClr val="545454"/>
                </a:solidFill>
                <a:latin typeface="Arial"/>
                <a:cs typeface="Arial"/>
              </a:rPr>
              <a:t>was used </a:t>
            </a:r>
            <a:r>
              <a:rPr dirty="0" sz="1600" spc="5">
                <a:solidFill>
                  <a:srgbClr val="545454"/>
                </a:solidFill>
                <a:latin typeface="Arial"/>
                <a:cs typeface="Arial"/>
              </a:rPr>
              <a:t>to identify the </a:t>
            </a:r>
            <a:r>
              <a:rPr dirty="0" sz="1600" spc="10">
                <a:solidFill>
                  <a:srgbClr val="545454"/>
                </a:solidFill>
                <a:latin typeface="Arial"/>
                <a:cs typeface="Arial"/>
              </a:rPr>
              <a:t>most </a:t>
            </a:r>
            <a:r>
              <a:rPr dirty="0" sz="1600" spc="5">
                <a:solidFill>
                  <a:srgbClr val="545454"/>
                </a:solidFill>
                <a:latin typeface="Arial"/>
                <a:cs typeface="Arial"/>
              </a:rPr>
              <a:t>important influence factors, </a:t>
            </a:r>
            <a:r>
              <a:rPr dirty="0" sz="1600" spc="10">
                <a:solidFill>
                  <a:srgbClr val="545454"/>
                </a:solidFill>
                <a:latin typeface="Arial"/>
                <a:cs typeface="Arial"/>
              </a:rPr>
              <a:t>and </a:t>
            </a:r>
            <a:r>
              <a:rPr dirty="0" sz="1600" spc="5" i="1">
                <a:solidFill>
                  <a:srgbClr val="545454"/>
                </a:solidFill>
                <a:latin typeface="Arial"/>
                <a:cs typeface="Arial"/>
              </a:rPr>
              <a:t>partial </a:t>
            </a:r>
            <a:r>
              <a:rPr dirty="0" sz="1600" spc="10" i="1">
                <a:solidFill>
                  <a:srgbClr val="545454"/>
                </a:solidFill>
                <a:latin typeface="Arial"/>
                <a:cs typeface="Arial"/>
              </a:rPr>
              <a:t>dependence  </a:t>
            </a:r>
            <a:r>
              <a:rPr dirty="0" sz="1600" spc="5" i="1">
                <a:solidFill>
                  <a:srgbClr val="545454"/>
                </a:solidFill>
                <a:latin typeface="Arial"/>
                <a:cs typeface="Arial"/>
              </a:rPr>
              <a:t>plots </a:t>
            </a:r>
            <a:r>
              <a:rPr dirty="0" sz="1600" spc="5">
                <a:solidFill>
                  <a:srgbClr val="545454"/>
                </a:solidFill>
                <a:latin typeface="Arial"/>
                <a:cs typeface="Arial"/>
              </a:rPr>
              <a:t>(</a:t>
            </a:r>
            <a:r>
              <a:rPr dirty="0" sz="1600" spc="5" i="1">
                <a:solidFill>
                  <a:srgbClr val="545454"/>
                </a:solidFill>
                <a:latin typeface="Arial"/>
                <a:cs typeface="Arial"/>
              </a:rPr>
              <a:t>PDP</a:t>
            </a:r>
            <a:r>
              <a:rPr dirty="0" sz="1600" spc="5">
                <a:solidFill>
                  <a:srgbClr val="545454"/>
                </a:solidFill>
                <a:latin typeface="Arial"/>
                <a:cs typeface="Arial"/>
              </a:rPr>
              <a:t>) </a:t>
            </a:r>
            <a:r>
              <a:rPr dirty="0" sz="1600">
                <a:solidFill>
                  <a:srgbClr val="545454"/>
                </a:solidFill>
                <a:latin typeface="Arial"/>
                <a:cs typeface="Arial"/>
              </a:rPr>
              <a:t>[</a:t>
            </a:r>
            <a:r>
              <a:rPr dirty="0" u="sng" sz="1600">
                <a:solidFill>
                  <a:srgbClr val="1A4D8A"/>
                </a:solidFill>
                <a:uFill>
                  <a:solidFill>
                    <a:srgbClr val="2A7BDF"/>
                  </a:solidFill>
                </a:uFill>
                <a:latin typeface="Arial"/>
                <a:cs typeface="Arial"/>
              </a:rPr>
              <a:t>1</a:t>
            </a:r>
            <a:r>
              <a:rPr dirty="0" sz="1600">
                <a:solidFill>
                  <a:srgbClr val="545454"/>
                </a:solidFill>
                <a:latin typeface="Arial"/>
                <a:cs typeface="Arial"/>
              </a:rPr>
              <a:t>] </a:t>
            </a:r>
            <a:r>
              <a:rPr dirty="0" sz="1600" spc="10">
                <a:solidFill>
                  <a:srgbClr val="545454"/>
                </a:solidFill>
                <a:latin typeface="Arial"/>
                <a:cs typeface="Arial"/>
              </a:rPr>
              <a:t>and </a:t>
            </a:r>
            <a:r>
              <a:rPr dirty="0" sz="1600" spc="5" i="1">
                <a:solidFill>
                  <a:srgbClr val="545454"/>
                </a:solidFill>
                <a:latin typeface="Arial"/>
                <a:cs typeface="Arial"/>
              </a:rPr>
              <a:t>individual conditional expectation </a:t>
            </a:r>
            <a:r>
              <a:rPr dirty="0" sz="1600" spc="5">
                <a:solidFill>
                  <a:srgbClr val="545454"/>
                </a:solidFill>
                <a:latin typeface="Arial"/>
                <a:cs typeface="Arial"/>
              </a:rPr>
              <a:t>(</a:t>
            </a:r>
            <a:r>
              <a:rPr dirty="0" sz="1600" spc="5" i="1">
                <a:solidFill>
                  <a:srgbClr val="545454"/>
                </a:solidFill>
                <a:latin typeface="Arial"/>
                <a:cs typeface="Arial"/>
              </a:rPr>
              <a:t>ICE</a:t>
            </a:r>
            <a:r>
              <a:rPr dirty="0" sz="1600" spc="5">
                <a:solidFill>
                  <a:srgbClr val="545454"/>
                </a:solidFill>
                <a:latin typeface="Arial"/>
                <a:cs typeface="Arial"/>
              </a:rPr>
              <a:t>) plots </a:t>
            </a:r>
            <a:r>
              <a:rPr dirty="0" sz="1600">
                <a:solidFill>
                  <a:srgbClr val="545454"/>
                </a:solidFill>
                <a:latin typeface="Arial"/>
                <a:cs typeface="Arial"/>
              </a:rPr>
              <a:t>[</a:t>
            </a:r>
            <a:r>
              <a:rPr dirty="0" u="sng" sz="1600">
                <a:solidFill>
                  <a:srgbClr val="1A4D8A"/>
                </a:solidFill>
                <a:uFill>
                  <a:solidFill>
                    <a:srgbClr val="2A7BDF"/>
                  </a:solidFill>
                </a:uFill>
                <a:latin typeface="Arial"/>
                <a:cs typeface="Arial"/>
              </a:rPr>
              <a:t>2</a:t>
            </a:r>
            <a:r>
              <a:rPr dirty="0" sz="1600">
                <a:solidFill>
                  <a:srgbClr val="545454"/>
                </a:solidFill>
                <a:latin typeface="Arial"/>
                <a:cs typeface="Arial"/>
              </a:rPr>
              <a:t>] </a:t>
            </a:r>
            <a:r>
              <a:rPr dirty="0" sz="1600" spc="10">
                <a:solidFill>
                  <a:srgbClr val="545454"/>
                </a:solidFill>
                <a:latin typeface="Arial"/>
                <a:cs typeface="Arial"/>
              </a:rPr>
              <a:t>were used </a:t>
            </a:r>
            <a:r>
              <a:rPr dirty="0" sz="1600" spc="5">
                <a:solidFill>
                  <a:srgbClr val="545454"/>
                </a:solidFill>
                <a:latin typeface="Arial"/>
                <a:cs typeface="Arial"/>
              </a:rPr>
              <a:t>to </a:t>
            </a:r>
            <a:r>
              <a:rPr dirty="0" sz="1600" spc="5" b="1">
                <a:solidFill>
                  <a:srgbClr val="545454"/>
                </a:solidFill>
                <a:latin typeface="Arial"/>
                <a:cs typeface="Arial"/>
              </a:rPr>
              <a:t>visualize the  influences of the important variables </a:t>
            </a:r>
            <a:r>
              <a:rPr dirty="0" sz="1600" spc="10">
                <a:solidFill>
                  <a:srgbClr val="545454"/>
                </a:solidFill>
                <a:latin typeface="Arial"/>
                <a:cs typeface="Arial"/>
              </a:rPr>
              <a:t>on </a:t>
            </a:r>
            <a:r>
              <a:rPr dirty="0" sz="1600" spc="5">
                <a:solidFill>
                  <a:srgbClr val="545454"/>
                </a:solidFill>
                <a:latin typeface="Arial"/>
                <a:cs typeface="Arial"/>
              </a:rPr>
              <a:t>the </a:t>
            </a:r>
            <a:r>
              <a:rPr dirty="0" sz="1600" spc="10">
                <a:solidFill>
                  <a:srgbClr val="545454"/>
                </a:solidFill>
                <a:latin typeface="Arial"/>
                <a:cs typeface="Arial"/>
              </a:rPr>
              <a:t>number </a:t>
            </a:r>
            <a:r>
              <a:rPr dirty="0" sz="1600" spc="5">
                <a:solidFill>
                  <a:srgbClr val="545454"/>
                </a:solidFill>
                <a:latin typeface="Arial"/>
                <a:cs typeface="Arial"/>
              </a:rPr>
              <a:t>of bike</a:t>
            </a:r>
            <a:r>
              <a:rPr dirty="0" sz="1600" spc="10">
                <a:solidFill>
                  <a:srgbClr val="545454"/>
                </a:solidFill>
                <a:latin typeface="Arial"/>
                <a:cs typeface="Arial"/>
              </a:rPr>
              <a:t> </a:t>
            </a:r>
            <a:r>
              <a:rPr dirty="0" sz="1600" spc="5">
                <a:solidFill>
                  <a:srgbClr val="545454"/>
                </a:solidFill>
                <a:latin typeface="Arial"/>
                <a:cs typeface="Arial"/>
              </a:rPr>
              <a:t>trips.</a:t>
            </a:r>
            <a:endParaRPr sz="1600">
              <a:latin typeface="Arial"/>
              <a:cs typeface="Arial"/>
            </a:endParaRPr>
          </a:p>
        </p:txBody>
      </p:sp>
      <p:sp>
        <p:nvSpPr>
          <p:cNvPr id="5" name="object 5"/>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7384" y="1689060"/>
            <a:ext cx="4739005" cy="517525"/>
          </a:xfrm>
          <a:prstGeom prst="rect">
            <a:avLst/>
          </a:prstGeom>
        </p:spPr>
        <p:txBody>
          <a:bodyPr wrap="square" lIns="0" tIns="15240" rIns="0" bIns="0" rtlCol="0" vert="horz">
            <a:spAutoFit/>
          </a:bodyPr>
          <a:lstStyle/>
          <a:p>
            <a:pPr marL="12700" marR="5080">
              <a:lnSpc>
                <a:spcPct val="100000"/>
              </a:lnSpc>
              <a:spcBef>
                <a:spcPts val="120"/>
              </a:spcBef>
              <a:tabLst>
                <a:tab pos="502284" algn="l"/>
                <a:tab pos="914400" algn="l"/>
                <a:tab pos="1518285" algn="l"/>
                <a:tab pos="1818639" algn="l"/>
                <a:tab pos="2791460" algn="l"/>
                <a:tab pos="2884805" algn="l"/>
                <a:tab pos="3387090" algn="l"/>
                <a:tab pos="3442335" algn="l"/>
                <a:tab pos="3994150" algn="l"/>
                <a:tab pos="4353560" algn="l"/>
              </a:tabLst>
            </a:pPr>
            <a:r>
              <a:rPr dirty="0" sz="1600" spc="10">
                <a:solidFill>
                  <a:srgbClr val="545454"/>
                </a:solidFill>
                <a:latin typeface="Arial"/>
                <a:cs typeface="Arial"/>
              </a:rPr>
              <a:t>The</a:t>
            </a:r>
            <a:r>
              <a:rPr dirty="0" sz="1600" spc="10">
                <a:solidFill>
                  <a:srgbClr val="545454"/>
                </a:solidFill>
                <a:latin typeface="Arial"/>
                <a:cs typeface="Arial"/>
              </a:rPr>
              <a:t>	</a:t>
            </a:r>
            <a:r>
              <a:rPr dirty="0" sz="1600" spc="10">
                <a:solidFill>
                  <a:srgbClr val="545454"/>
                </a:solidFill>
                <a:latin typeface="Arial"/>
                <a:cs typeface="Arial"/>
              </a:rPr>
              <a:t>Canadian</a:t>
            </a:r>
            <a:r>
              <a:rPr dirty="0" sz="1600" spc="10">
                <a:solidFill>
                  <a:srgbClr val="545454"/>
                </a:solidFill>
                <a:latin typeface="Arial"/>
                <a:cs typeface="Arial"/>
              </a:rPr>
              <a:t>	</a:t>
            </a:r>
            <a:r>
              <a:rPr dirty="0" sz="1600" spc="10">
                <a:solidFill>
                  <a:srgbClr val="545454"/>
                </a:solidFill>
                <a:latin typeface="Arial"/>
                <a:cs typeface="Arial"/>
              </a:rPr>
              <a:t>government</a:t>
            </a:r>
            <a:r>
              <a:rPr dirty="0" sz="1600" spc="-30">
                <a:solidFill>
                  <a:srgbClr val="545454"/>
                </a:solidFill>
                <a:latin typeface="Arial"/>
                <a:cs typeface="Arial"/>
              </a:rPr>
              <a:t>’</a:t>
            </a:r>
            <a:r>
              <a:rPr dirty="0" sz="1600" spc="5">
                <a:solidFill>
                  <a:srgbClr val="545454"/>
                </a:solidFill>
                <a:latin typeface="Arial"/>
                <a:cs typeface="Arial"/>
              </a:rPr>
              <a:t>s</a:t>
            </a:r>
            <a:r>
              <a:rPr dirty="0" sz="1600">
                <a:solidFill>
                  <a:srgbClr val="545454"/>
                </a:solidFill>
                <a:latin typeface="Arial"/>
                <a:cs typeface="Arial"/>
              </a:rPr>
              <a:t>		</a:t>
            </a:r>
            <a:r>
              <a:rPr dirty="0" sz="1600" spc="5" b="1">
                <a:solidFill>
                  <a:srgbClr val="545454"/>
                </a:solidFill>
                <a:latin typeface="Arial"/>
                <a:cs typeface="Arial"/>
              </a:rPr>
              <a:t>past</a:t>
            </a:r>
            <a:r>
              <a:rPr dirty="0" sz="1600" b="1">
                <a:solidFill>
                  <a:srgbClr val="545454"/>
                </a:solidFill>
                <a:latin typeface="Arial"/>
                <a:cs typeface="Arial"/>
              </a:rPr>
              <a:t>		</a:t>
            </a:r>
            <a:r>
              <a:rPr dirty="0" sz="1600" spc="10" b="1">
                <a:solidFill>
                  <a:srgbClr val="545454"/>
                </a:solidFill>
                <a:latin typeface="Arial"/>
                <a:cs typeface="Arial"/>
              </a:rPr>
              <a:t>weather</a:t>
            </a:r>
            <a:r>
              <a:rPr dirty="0" sz="1600" b="1">
                <a:solidFill>
                  <a:srgbClr val="545454"/>
                </a:solidFill>
                <a:latin typeface="Arial"/>
                <a:cs typeface="Arial"/>
              </a:rPr>
              <a:t>	</a:t>
            </a:r>
            <a:r>
              <a:rPr dirty="0" sz="1600" spc="5" b="1">
                <a:solidFill>
                  <a:srgbClr val="545454"/>
                </a:solidFill>
                <a:latin typeface="Arial"/>
                <a:cs typeface="Arial"/>
              </a:rPr>
              <a:t>and  climate</a:t>
            </a:r>
            <a:r>
              <a:rPr dirty="0" sz="1600" b="1">
                <a:solidFill>
                  <a:srgbClr val="545454"/>
                </a:solidFill>
                <a:latin typeface="Arial"/>
                <a:cs typeface="Arial"/>
              </a:rPr>
              <a:t>	</a:t>
            </a:r>
            <a:r>
              <a:rPr dirty="0" sz="1600" spc="5" b="1">
                <a:solidFill>
                  <a:srgbClr val="545454"/>
                </a:solidFill>
                <a:latin typeface="Arial"/>
                <a:cs typeface="Arial"/>
              </a:rPr>
              <a:t>service</a:t>
            </a:r>
            <a:r>
              <a:rPr dirty="0" sz="1600" b="1">
                <a:solidFill>
                  <a:srgbClr val="545454"/>
                </a:solidFill>
                <a:latin typeface="Arial"/>
                <a:cs typeface="Arial"/>
              </a:rPr>
              <a:t>	</a:t>
            </a:r>
            <a:r>
              <a:rPr dirty="0" sz="1600" spc="5">
                <a:solidFill>
                  <a:srgbClr val="545454"/>
                </a:solidFill>
                <a:latin typeface="Arial"/>
                <a:cs typeface="Arial"/>
              </a:rPr>
              <a:t>provides</a:t>
            </a:r>
            <a:r>
              <a:rPr dirty="0" sz="1600">
                <a:solidFill>
                  <a:srgbClr val="545454"/>
                </a:solidFill>
                <a:latin typeface="Arial"/>
                <a:cs typeface="Arial"/>
              </a:rPr>
              <a:t>	</a:t>
            </a:r>
            <a:r>
              <a:rPr dirty="0" sz="1600" spc="5">
                <a:solidFill>
                  <a:srgbClr val="545454"/>
                </a:solidFill>
                <a:latin typeface="Arial"/>
                <a:cs typeface="Arial"/>
              </a:rPr>
              <a:t>data</a:t>
            </a:r>
            <a:r>
              <a:rPr dirty="0" sz="1600">
                <a:solidFill>
                  <a:srgbClr val="545454"/>
                </a:solidFill>
                <a:latin typeface="Arial"/>
                <a:cs typeface="Arial"/>
              </a:rPr>
              <a:t>	</a:t>
            </a:r>
            <a:r>
              <a:rPr dirty="0" sz="1600" spc="5">
                <a:solidFill>
                  <a:srgbClr val="545454"/>
                </a:solidFill>
                <a:latin typeface="Arial"/>
                <a:cs typeface="Arial"/>
              </a:rPr>
              <a:t>from</a:t>
            </a:r>
            <a:r>
              <a:rPr dirty="0" sz="1600">
                <a:solidFill>
                  <a:srgbClr val="545454"/>
                </a:solidFill>
                <a:latin typeface="Arial"/>
                <a:cs typeface="Arial"/>
              </a:rPr>
              <a:t>	</a:t>
            </a:r>
            <a:r>
              <a:rPr dirty="0" sz="1600" spc="5">
                <a:solidFill>
                  <a:srgbClr val="545454"/>
                </a:solidFill>
                <a:latin typeface="Arial"/>
                <a:cs typeface="Arial"/>
              </a:rPr>
              <a:t>weather</a:t>
            </a:r>
            <a:endParaRPr sz="1600">
              <a:latin typeface="Arial"/>
              <a:cs typeface="Arial"/>
            </a:endParaRPr>
          </a:p>
        </p:txBody>
      </p:sp>
      <p:sp>
        <p:nvSpPr>
          <p:cNvPr id="3" name="object 3"/>
          <p:cNvSpPr txBox="1"/>
          <p:nvPr/>
        </p:nvSpPr>
        <p:spPr>
          <a:xfrm>
            <a:off x="887384" y="2179094"/>
            <a:ext cx="4739005" cy="2722880"/>
          </a:xfrm>
          <a:prstGeom prst="rect">
            <a:avLst/>
          </a:prstGeom>
        </p:spPr>
        <p:txBody>
          <a:bodyPr wrap="square" lIns="0" tIns="15240" rIns="0" bIns="0" rtlCol="0" vert="horz">
            <a:spAutoFit/>
          </a:bodyPr>
          <a:lstStyle/>
          <a:p>
            <a:pPr algn="just" marL="12700" marR="5080">
              <a:lnSpc>
                <a:spcPct val="100000"/>
              </a:lnSpc>
              <a:spcBef>
                <a:spcPts val="120"/>
              </a:spcBef>
            </a:pPr>
            <a:r>
              <a:rPr dirty="0" sz="1600" spc="5">
                <a:solidFill>
                  <a:srgbClr val="545454"/>
                </a:solidFill>
                <a:latin typeface="Arial"/>
                <a:cs typeface="Arial"/>
              </a:rPr>
              <a:t>stations around the </a:t>
            </a:r>
            <a:r>
              <a:rPr dirty="0" sz="1600" spc="10">
                <a:solidFill>
                  <a:srgbClr val="545454"/>
                </a:solidFill>
                <a:latin typeface="Arial"/>
                <a:cs typeface="Arial"/>
              </a:rPr>
              <a:t>whole </a:t>
            </a:r>
            <a:r>
              <a:rPr dirty="0" sz="1600" spc="-10">
                <a:solidFill>
                  <a:srgbClr val="545454"/>
                </a:solidFill>
                <a:latin typeface="Arial"/>
                <a:cs typeface="Arial"/>
              </a:rPr>
              <a:t>country. </a:t>
            </a:r>
            <a:r>
              <a:rPr dirty="0" sz="1600" spc="-5">
                <a:solidFill>
                  <a:srgbClr val="545454"/>
                </a:solidFill>
                <a:latin typeface="Arial"/>
                <a:cs typeface="Arial"/>
              </a:rPr>
              <a:t>Fortunately, </a:t>
            </a:r>
            <a:r>
              <a:rPr dirty="0" sz="1600">
                <a:solidFill>
                  <a:srgbClr val="545454"/>
                </a:solidFill>
                <a:latin typeface="Arial"/>
                <a:cs typeface="Arial"/>
              </a:rPr>
              <a:t>it  offers </a:t>
            </a:r>
            <a:r>
              <a:rPr dirty="0" sz="1600" spc="10">
                <a:solidFill>
                  <a:srgbClr val="545454"/>
                </a:solidFill>
                <a:latin typeface="Arial"/>
                <a:cs typeface="Arial"/>
              </a:rPr>
              <a:t>a </a:t>
            </a:r>
            <a:r>
              <a:rPr dirty="0" sz="1600" spc="5" i="1">
                <a:solidFill>
                  <a:srgbClr val="545454"/>
                </a:solidFill>
                <a:latin typeface="Arial"/>
                <a:cs typeface="Arial"/>
              </a:rPr>
              <a:t>search </a:t>
            </a:r>
            <a:r>
              <a:rPr dirty="0" sz="1600" spc="10" i="1">
                <a:solidFill>
                  <a:srgbClr val="545454"/>
                </a:solidFill>
                <a:latin typeface="Arial"/>
                <a:cs typeface="Arial"/>
              </a:rPr>
              <a:t>by </a:t>
            </a:r>
            <a:r>
              <a:rPr dirty="0" sz="1600" spc="5" i="1">
                <a:solidFill>
                  <a:srgbClr val="545454"/>
                </a:solidFill>
                <a:latin typeface="Arial"/>
                <a:cs typeface="Arial"/>
              </a:rPr>
              <a:t>proximity </a:t>
            </a:r>
            <a:r>
              <a:rPr dirty="0" sz="1600" spc="5">
                <a:solidFill>
                  <a:srgbClr val="545454"/>
                </a:solidFill>
                <a:latin typeface="Arial"/>
                <a:cs typeface="Arial"/>
              </a:rPr>
              <a:t>function. </a:t>
            </a:r>
            <a:r>
              <a:rPr dirty="0" sz="1600" spc="-5">
                <a:solidFill>
                  <a:srgbClr val="545454"/>
                </a:solidFill>
                <a:latin typeface="Arial"/>
                <a:cs typeface="Arial"/>
              </a:rPr>
              <a:t>Via </a:t>
            </a:r>
            <a:r>
              <a:rPr dirty="0" sz="1600" spc="5">
                <a:solidFill>
                  <a:srgbClr val="545454"/>
                </a:solidFill>
                <a:latin typeface="Arial"/>
                <a:cs typeface="Arial"/>
              </a:rPr>
              <a:t>this  service, </a:t>
            </a:r>
            <a:r>
              <a:rPr dirty="0" sz="1600" spc="10">
                <a:solidFill>
                  <a:srgbClr val="545454"/>
                </a:solidFill>
                <a:latin typeface="Arial"/>
                <a:cs typeface="Arial"/>
              </a:rPr>
              <a:t>some sample </a:t>
            </a:r>
            <a:r>
              <a:rPr dirty="0" sz="1600" spc="5">
                <a:solidFill>
                  <a:srgbClr val="545454"/>
                </a:solidFill>
                <a:latin typeface="Arial"/>
                <a:cs typeface="Arial"/>
              </a:rPr>
              <a:t>data of the closest stations to  Montreal </a:t>
            </a:r>
            <a:r>
              <a:rPr dirty="0" sz="1600" spc="10">
                <a:solidFill>
                  <a:srgbClr val="545454"/>
                </a:solidFill>
                <a:latin typeface="Arial"/>
                <a:cs typeface="Arial"/>
              </a:rPr>
              <a:t>were </a:t>
            </a:r>
            <a:r>
              <a:rPr dirty="0" sz="1600" spc="5">
                <a:solidFill>
                  <a:srgbClr val="545454"/>
                </a:solidFill>
                <a:latin typeface="Arial"/>
                <a:cs typeface="Arial"/>
              </a:rPr>
              <a:t>downloaded. </a:t>
            </a:r>
            <a:r>
              <a:rPr dirty="0" sz="1600" spc="10">
                <a:solidFill>
                  <a:srgbClr val="545454"/>
                </a:solidFill>
                <a:latin typeface="Arial"/>
                <a:cs typeface="Arial"/>
              </a:rPr>
              <a:t>Each </a:t>
            </a:r>
            <a:r>
              <a:rPr dirty="0" sz="1600" spc="5">
                <a:solidFill>
                  <a:srgbClr val="545454"/>
                </a:solidFill>
                <a:latin typeface="Arial"/>
                <a:cs typeface="Arial"/>
              </a:rPr>
              <a:t>of the data files  contains information about the weather stations,  including the geographical position (latitude </a:t>
            </a:r>
            <a:r>
              <a:rPr dirty="0" sz="1600" spc="10">
                <a:solidFill>
                  <a:srgbClr val="545454"/>
                </a:solidFill>
                <a:latin typeface="Arial"/>
                <a:cs typeface="Arial"/>
              </a:rPr>
              <a:t>and  </a:t>
            </a:r>
            <a:r>
              <a:rPr dirty="0" sz="1600" spc="5">
                <a:solidFill>
                  <a:srgbClr val="545454"/>
                </a:solidFill>
                <a:latin typeface="Arial"/>
                <a:cs typeface="Arial"/>
              </a:rPr>
              <a:t>longitude). </a:t>
            </a:r>
            <a:r>
              <a:rPr dirty="0" sz="1600" spc="10">
                <a:solidFill>
                  <a:srgbClr val="545454"/>
                </a:solidFill>
                <a:latin typeface="Arial"/>
                <a:cs typeface="Arial"/>
              </a:rPr>
              <a:t>These </a:t>
            </a:r>
            <a:r>
              <a:rPr dirty="0" sz="1600" spc="5">
                <a:solidFill>
                  <a:srgbClr val="545454"/>
                </a:solidFill>
                <a:latin typeface="Arial"/>
                <a:cs typeface="Arial"/>
              </a:rPr>
              <a:t>coordinates </a:t>
            </a:r>
            <a:r>
              <a:rPr dirty="0" sz="1600" spc="10">
                <a:solidFill>
                  <a:srgbClr val="545454"/>
                </a:solidFill>
                <a:latin typeface="Arial"/>
                <a:cs typeface="Arial"/>
              </a:rPr>
              <a:t>were </a:t>
            </a:r>
            <a:r>
              <a:rPr dirty="0" sz="1600" spc="5">
                <a:solidFill>
                  <a:srgbClr val="545454"/>
                </a:solidFill>
                <a:latin typeface="Arial"/>
                <a:cs typeface="Arial"/>
              </a:rPr>
              <a:t>plotted </a:t>
            </a:r>
            <a:r>
              <a:rPr dirty="0" sz="1600" spc="10">
                <a:solidFill>
                  <a:srgbClr val="545454"/>
                </a:solidFill>
                <a:latin typeface="Arial"/>
                <a:cs typeface="Arial"/>
              </a:rPr>
              <a:t>on a  map </a:t>
            </a:r>
            <a:r>
              <a:rPr dirty="0" sz="1600" spc="5">
                <a:solidFill>
                  <a:srgbClr val="545454"/>
                </a:solidFill>
                <a:latin typeface="Arial"/>
                <a:cs typeface="Arial"/>
              </a:rPr>
              <a:t>(see Figure </a:t>
            </a:r>
            <a:r>
              <a:rPr dirty="0" sz="1600" spc="10">
                <a:solidFill>
                  <a:srgbClr val="545454"/>
                </a:solidFill>
                <a:latin typeface="Arial"/>
                <a:cs typeface="Arial"/>
              </a:rPr>
              <a:t>on </a:t>
            </a:r>
            <a:r>
              <a:rPr dirty="0" sz="1600" spc="5">
                <a:solidFill>
                  <a:srgbClr val="545454"/>
                </a:solidFill>
                <a:latin typeface="Arial"/>
                <a:cs typeface="Arial"/>
              </a:rPr>
              <a:t>the right), </a:t>
            </a:r>
            <a:r>
              <a:rPr dirty="0" sz="1600" spc="10">
                <a:solidFill>
                  <a:srgbClr val="545454"/>
                </a:solidFill>
                <a:latin typeface="Arial"/>
                <a:cs typeface="Arial"/>
              </a:rPr>
              <a:t>and </a:t>
            </a:r>
            <a:r>
              <a:rPr dirty="0" sz="1600" spc="5">
                <a:solidFill>
                  <a:srgbClr val="545454"/>
                </a:solidFill>
                <a:latin typeface="Arial"/>
                <a:cs typeface="Arial"/>
              </a:rPr>
              <a:t>the </a:t>
            </a:r>
            <a:r>
              <a:rPr dirty="0" sz="1600" spc="5" b="1">
                <a:solidFill>
                  <a:srgbClr val="545454"/>
                </a:solidFill>
                <a:latin typeface="Arial"/>
                <a:cs typeface="Arial"/>
              </a:rPr>
              <a:t>closest  station </a:t>
            </a:r>
            <a:r>
              <a:rPr dirty="0" sz="1600" spc="5">
                <a:solidFill>
                  <a:srgbClr val="545454"/>
                </a:solidFill>
                <a:latin typeface="Arial"/>
                <a:cs typeface="Arial"/>
              </a:rPr>
              <a:t>to the bulk of the data </a:t>
            </a:r>
            <a:r>
              <a:rPr dirty="0" sz="1600" spc="10">
                <a:solidFill>
                  <a:srgbClr val="545454"/>
                </a:solidFill>
                <a:latin typeface="Arial"/>
                <a:cs typeface="Arial"/>
              </a:rPr>
              <a:t>was chosen </a:t>
            </a:r>
            <a:r>
              <a:rPr dirty="0" sz="1600" spc="5">
                <a:solidFill>
                  <a:srgbClr val="545454"/>
                </a:solidFill>
                <a:latin typeface="Arial"/>
                <a:cs typeface="Arial"/>
              </a:rPr>
              <a:t>(station  </a:t>
            </a:r>
            <a:r>
              <a:rPr dirty="0" sz="1600" spc="10">
                <a:solidFill>
                  <a:srgbClr val="545454"/>
                </a:solidFill>
                <a:latin typeface="Arial"/>
                <a:cs typeface="Arial"/>
              </a:rPr>
              <a:t>name: </a:t>
            </a:r>
            <a:r>
              <a:rPr dirty="0" sz="1600" spc="-15" i="1">
                <a:solidFill>
                  <a:srgbClr val="545454"/>
                </a:solidFill>
                <a:latin typeface="Arial"/>
                <a:cs typeface="Arial"/>
              </a:rPr>
              <a:t>MCTAVISH</a:t>
            </a:r>
            <a:r>
              <a:rPr dirty="0" sz="1600" spc="-15">
                <a:solidFill>
                  <a:srgbClr val="545454"/>
                </a:solidFill>
                <a:latin typeface="Arial"/>
                <a:cs typeface="Arial"/>
              </a:rPr>
              <a:t>). </a:t>
            </a:r>
            <a:r>
              <a:rPr dirty="0" sz="1600" spc="5">
                <a:solidFill>
                  <a:srgbClr val="545454"/>
                </a:solidFill>
                <a:latin typeface="Arial"/>
                <a:cs typeface="Arial"/>
              </a:rPr>
              <a:t>Only data from this station </a:t>
            </a:r>
            <a:r>
              <a:rPr dirty="0" sz="1600" spc="10">
                <a:solidFill>
                  <a:srgbClr val="545454"/>
                </a:solidFill>
                <a:latin typeface="Arial"/>
                <a:cs typeface="Arial"/>
              </a:rPr>
              <a:t>was  </a:t>
            </a:r>
            <a:r>
              <a:rPr dirty="0" sz="1600" spc="5">
                <a:solidFill>
                  <a:srgbClr val="545454"/>
                </a:solidFill>
                <a:latin typeface="Arial"/>
                <a:cs typeface="Arial"/>
              </a:rPr>
              <a:t>used.</a:t>
            </a:r>
            <a:endParaRPr sz="1600">
              <a:latin typeface="Arial"/>
              <a:cs typeface="Arial"/>
            </a:endParaRPr>
          </a:p>
        </p:txBody>
      </p:sp>
      <p:sp>
        <p:nvSpPr>
          <p:cNvPr id="4" name="object 4"/>
          <p:cNvSpPr/>
          <p:nvPr/>
        </p:nvSpPr>
        <p:spPr>
          <a:xfrm>
            <a:off x="5972860" y="1716807"/>
            <a:ext cx="3820454" cy="2486476"/>
          </a:xfrm>
          <a:prstGeom prst="rect">
            <a:avLst/>
          </a:prstGeom>
          <a:blipFill>
            <a:blip r:embed="rId2" cstate="print"/>
            <a:stretch>
              <a:fillRect/>
            </a:stretch>
          </a:blipFill>
        </p:spPr>
        <p:txBody>
          <a:bodyPr wrap="square" lIns="0" tIns="0" rIns="0" bIns="0" rtlCol="0"/>
          <a:lstStyle/>
          <a:p/>
        </p:txBody>
      </p:sp>
      <p:sp>
        <p:nvSpPr>
          <p:cNvPr id="5" name="object 5"/>
          <p:cNvSpPr txBox="1"/>
          <p:nvPr/>
        </p:nvSpPr>
        <p:spPr>
          <a:xfrm>
            <a:off x="5956322" y="4226896"/>
            <a:ext cx="3845560" cy="410209"/>
          </a:xfrm>
          <a:prstGeom prst="rect">
            <a:avLst/>
          </a:prstGeom>
        </p:spPr>
        <p:txBody>
          <a:bodyPr wrap="square" lIns="0" tIns="19685" rIns="0" bIns="0" rtlCol="0" vert="horz">
            <a:spAutoFit/>
          </a:bodyPr>
          <a:lstStyle/>
          <a:p>
            <a:pPr algn="just" marL="12700" marR="5080">
              <a:lnSpc>
                <a:spcPts val="1000"/>
              </a:lnSpc>
              <a:spcBef>
                <a:spcPts val="155"/>
              </a:spcBef>
            </a:pPr>
            <a:r>
              <a:rPr dirty="0" sz="850" b="1">
                <a:solidFill>
                  <a:srgbClr val="545454"/>
                </a:solidFill>
                <a:latin typeface="Arial"/>
                <a:cs typeface="Arial"/>
              </a:rPr>
              <a:t>Figure</a:t>
            </a:r>
            <a:r>
              <a:rPr dirty="0" sz="850">
                <a:solidFill>
                  <a:srgbClr val="545454"/>
                </a:solidFill>
                <a:latin typeface="Arial"/>
                <a:cs typeface="Arial"/>
              </a:rPr>
              <a:t>: Plot shows all starting stations of a bike trip (red dots), as well as the  closest weather stations (blue markers). The closest station in the center is the  </a:t>
            </a:r>
            <a:r>
              <a:rPr dirty="0" sz="850" spc="-10" i="1">
                <a:solidFill>
                  <a:srgbClr val="545454"/>
                </a:solidFill>
                <a:latin typeface="Arial"/>
                <a:cs typeface="Arial"/>
              </a:rPr>
              <a:t>MCTAVISH </a:t>
            </a:r>
            <a:r>
              <a:rPr dirty="0" sz="850">
                <a:solidFill>
                  <a:srgbClr val="545454"/>
                </a:solidFill>
                <a:latin typeface="Arial"/>
                <a:cs typeface="Arial"/>
              </a:rPr>
              <a:t>weather station (Climate Identifier 7024745, </a:t>
            </a:r>
            <a:r>
              <a:rPr dirty="0" sz="850" spc="5">
                <a:solidFill>
                  <a:srgbClr val="545454"/>
                </a:solidFill>
                <a:latin typeface="Arial"/>
                <a:cs typeface="Arial"/>
              </a:rPr>
              <a:t>WMO </a:t>
            </a:r>
            <a:r>
              <a:rPr dirty="0" sz="850">
                <a:solidFill>
                  <a:srgbClr val="545454"/>
                </a:solidFill>
                <a:latin typeface="Arial"/>
                <a:cs typeface="Arial"/>
              </a:rPr>
              <a:t>Identifier</a:t>
            </a:r>
            <a:r>
              <a:rPr dirty="0" sz="850" spc="175">
                <a:solidFill>
                  <a:srgbClr val="545454"/>
                </a:solidFill>
                <a:latin typeface="Arial"/>
                <a:cs typeface="Arial"/>
              </a:rPr>
              <a:t> </a:t>
            </a:r>
            <a:r>
              <a:rPr dirty="0" sz="850">
                <a:solidFill>
                  <a:srgbClr val="545454"/>
                </a:solidFill>
                <a:latin typeface="Arial"/>
                <a:cs typeface="Arial"/>
              </a:rPr>
              <a:t>71612)</a:t>
            </a:r>
            <a:endParaRPr sz="850">
              <a:latin typeface="Arial"/>
              <a:cs typeface="Arial"/>
            </a:endParaRPr>
          </a:p>
        </p:txBody>
      </p:sp>
      <p:sp>
        <p:nvSpPr>
          <p:cNvPr id="7" name="object 7"/>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6" name="object 6"/>
          <p:cNvSpPr txBox="1">
            <a:spLocks noGrp="1"/>
          </p:cNvSpPr>
          <p:nvPr>
            <p:ph type="title"/>
          </p:nvPr>
        </p:nvSpPr>
        <p:spPr>
          <a:xfrm>
            <a:off x="887384" y="733129"/>
            <a:ext cx="4767580" cy="515620"/>
          </a:xfrm>
          <a:prstGeom prst="rect"/>
        </p:spPr>
        <p:txBody>
          <a:bodyPr wrap="square" lIns="0" tIns="14604" rIns="0" bIns="0" rtlCol="0" vert="horz">
            <a:spAutoFit/>
          </a:bodyPr>
          <a:lstStyle/>
          <a:p>
            <a:pPr marL="12700">
              <a:lnSpc>
                <a:spcPct val="100000"/>
              </a:lnSpc>
              <a:spcBef>
                <a:spcPts val="114"/>
              </a:spcBef>
            </a:pPr>
            <a:r>
              <a:rPr dirty="0" spc="-125"/>
              <a:t>Findings: </a:t>
            </a:r>
            <a:r>
              <a:rPr dirty="0" spc="-105"/>
              <a:t>Data</a:t>
            </a:r>
            <a:r>
              <a:rPr dirty="0" spc="-480"/>
              <a:t> </a:t>
            </a:r>
            <a:r>
              <a:rPr dirty="0" spc="-125"/>
              <a:t>Exploration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90743" y="4057375"/>
            <a:ext cx="3630295" cy="272415"/>
          </a:xfrm>
          <a:prstGeom prst="rect">
            <a:avLst/>
          </a:prstGeom>
        </p:spPr>
        <p:txBody>
          <a:bodyPr wrap="square" lIns="0" tIns="15240" rIns="0" bIns="0" rtlCol="0" vert="horz">
            <a:spAutoFit/>
          </a:bodyPr>
          <a:lstStyle/>
          <a:p>
            <a:pPr marL="12700">
              <a:lnSpc>
                <a:spcPct val="100000"/>
              </a:lnSpc>
              <a:spcBef>
                <a:spcPts val="120"/>
              </a:spcBef>
              <a:tabLst>
                <a:tab pos="508634" algn="l"/>
                <a:tab pos="993140" algn="l"/>
                <a:tab pos="1260475" algn="l"/>
                <a:tab pos="1927860" algn="l"/>
                <a:tab pos="2858770" algn="l"/>
                <a:tab pos="3445510" algn="l"/>
              </a:tabLst>
            </a:pPr>
            <a:r>
              <a:rPr dirty="0" sz="1600" spc="10">
                <a:solidFill>
                  <a:srgbClr val="545454"/>
                </a:solidFill>
                <a:latin typeface="Arial"/>
                <a:cs typeface="Arial"/>
              </a:rPr>
              <a:t>and</a:t>
            </a:r>
            <a:r>
              <a:rPr dirty="0" sz="1600" spc="10">
                <a:solidFill>
                  <a:srgbClr val="545454"/>
                </a:solidFill>
                <a:latin typeface="Arial"/>
                <a:cs typeface="Arial"/>
              </a:rPr>
              <a:t>	</a:t>
            </a:r>
            <a:r>
              <a:rPr dirty="0" sz="1600" spc="10">
                <a:solidFill>
                  <a:srgbClr val="545454"/>
                </a:solidFill>
                <a:latin typeface="Arial"/>
                <a:cs typeface="Arial"/>
              </a:rPr>
              <a:t>has</a:t>
            </a:r>
            <a:r>
              <a:rPr dirty="0" sz="1600" spc="10">
                <a:solidFill>
                  <a:srgbClr val="545454"/>
                </a:solidFill>
                <a:latin typeface="Arial"/>
                <a:cs typeface="Arial"/>
              </a:rPr>
              <a:t>	</a:t>
            </a:r>
            <a:r>
              <a:rPr dirty="0" sz="1600" spc="10">
                <a:solidFill>
                  <a:srgbClr val="545454"/>
                </a:solidFill>
                <a:latin typeface="Arial"/>
                <a:cs typeface="Arial"/>
              </a:rPr>
              <a:t>a</a:t>
            </a:r>
            <a:r>
              <a:rPr dirty="0" sz="1600" spc="10">
                <a:solidFill>
                  <a:srgbClr val="545454"/>
                </a:solidFill>
                <a:latin typeface="Arial"/>
                <a:cs typeface="Arial"/>
              </a:rPr>
              <a:t>	</a:t>
            </a:r>
            <a:r>
              <a:rPr dirty="0" sz="1600" spc="10">
                <a:solidFill>
                  <a:srgbClr val="545454"/>
                </a:solidFill>
                <a:latin typeface="Arial"/>
                <a:cs typeface="Arial"/>
              </a:rPr>
              <a:t>mean</a:t>
            </a:r>
            <a:r>
              <a:rPr dirty="0" sz="1600" spc="10">
                <a:solidFill>
                  <a:srgbClr val="545454"/>
                </a:solidFill>
                <a:latin typeface="Arial"/>
                <a:cs typeface="Arial"/>
              </a:rPr>
              <a:t>	</a:t>
            </a:r>
            <a:r>
              <a:rPr dirty="0" sz="1600" spc="5">
                <a:solidFill>
                  <a:srgbClr val="545454"/>
                </a:solidFill>
                <a:latin typeface="Arial"/>
                <a:cs typeface="Arial"/>
              </a:rPr>
              <a:t>absolute</a:t>
            </a:r>
            <a:r>
              <a:rPr dirty="0" sz="1600" spc="5">
                <a:solidFill>
                  <a:srgbClr val="545454"/>
                </a:solidFill>
                <a:latin typeface="Arial"/>
                <a:cs typeface="Arial"/>
              </a:rPr>
              <a:t>	</a:t>
            </a:r>
            <a:r>
              <a:rPr dirty="0" sz="1600" spc="5">
                <a:solidFill>
                  <a:srgbClr val="545454"/>
                </a:solidFill>
                <a:latin typeface="Arial"/>
                <a:cs typeface="Arial"/>
              </a:rPr>
              <a:t>error</a:t>
            </a:r>
            <a:r>
              <a:rPr dirty="0" sz="1600" spc="5">
                <a:solidFill>
                  <a:srgbClr val="545454"/>
                </a:solidFill>
                <a:latin typeface="Arial"/>
                <a:cs typeface="Arial"/>
              </a:rPr>
              <a:t>	</a:t>
            </a:r>
            <a:r>
              <a:rPr dirty="0" sz="1600" spc="5">
                <a:solidFill>
                  <a:srgbClr val="545454"/>
                </a:solidFill>
                <a:latin typeface="Arial"/>
                <a:cs typeface="Arial"/>
              </a:rPr>
              <a:t>of</a:t>
            </a:r>
            <a:endParaRPr sz="1600">
              <a:latin typeface="Arial"/>
              <a:cs typeface="Arial"/>
            </a:endParaRPr>
          </a:p>
        </p:txBody>
      </p:sp>
      <p:sp>
        <p:nvSpPr>
          <p:cNvPr id="3" name="object 3"/>
          <p:cNvSpPr txBox="1"/>
          <p:nvPr/>
        </p:nvSpPr>
        <p:spPr>
          <a:xfrm>
            <a:off x="887384" y="5781571"/>
            <a:ext cx="3591560" cy="272415"/>
          </a:xfrm>
          <a:prstGeom prst="rect">
            <a:avLst/>
          </a:prstGeom>
        </p:spPr>
        <p:txBody>
          <a:bodyPr wrap="square" lIns="0" tIns="15240" rIns="0" bIns="0" rtlCol="0" vert="horz">
            <a:spAutoFit/>
          </a:bodyPr>
          <a:lstStyle/>
          <a:p>
            <a:pPr marL="12700">
              <a:lnSpc>
                <a:spcPct val="100000"/>
              </a:lnSpc>
              <a:spcBef>
                <a:spcPts val="120"/>
              </a:spcBef>
            </a:pPr>
            <a:r>
              <a:rPr dirty="0" sz="1600" spc="5">
                <a:solidFill>
                  <a:srgbClr val="545454"/>
                </a:solidFill>
                <a:latin typeface="Arial"/>
                <a:cs typeface="Arial"/>
              </a:rPr>
              <a:t>the time frame from </a:t>
            </a:r>
            <a:r>
              <a:rPr dirty="0" sz="1600" spc="10">
                <a:solidFill>
                  <a:srgbClr val="545454"/>
                </a:solidFill>
                <a:latin typeface="Arial"/>
                <a:cs typeface="Arial"/>
              </a:rPr>
              <a:t>May </a:t>
            </a:r>
            <a:r>
              <a:rPr dirty="0" sz="1600" spc="5">
                <a:solidFill>
                  <a:srgbClr val="545454"/>
                </a:solidFill>
                <a:latin typeface="Arial"/>
                <a:cs typeface="Arial"/>
              </a:rPr>
              <a:t>to</a:t>
            </a:r>
            <a:r>
              <a:rPr dirty="0" sz="1600" spc="-10">
                <a:solidFill>
                  <a:srgbClr val="545454"/>
                </a:solidFill>
                <a:latin typeface="Arial"/>
                <a:cs typeface="Arial"/>
              </a:rPr>
              <a:t> </a:t>
            </a:r>
            <a:r>
              <a:rPr dirty="0" sz="1600">
                <a:solidFill>
                  <a:srgbClr val="545454"/>
                </a:solidFill>
                <a:latin typeface="Arial"/>
                <a:cs typeface="Arial"/>
              </a:rPr>
              <a:t>September.</a:t>
            </a:r>
            <a:endParaRPr sz="1600">
              <a:latin typeface="Arial"/>
              <a:cs typeface="Arial"/>
            </a:endParaRPr>
          </a:p>
        </p:txBody>
      </p:sp>
      <p:sp>
        <p:nvSpPr>
          <p:cNvPr id="4" name="object 4"/>
          <p:cNvSpPr/>
          <p:nvPr/>
        </p:nvSpPr>
        <p:spPr>
          <a:xfrm>
            <a:off x="6010178" y="1490988"/>
            <a:ext cx="3731823" cy="3808268"/>
          </a:xfrm>
          <a:prstGeom prst="rect">
            <a:avLst/>
          </a:prstGeom>
          <a:blipFill>
            <a:blip r:embed="rId2" cstate="print"/>
            <a:stretch>
              <a:fillRect/>
            </a:stretch>
          </a:blipFill>
        </p:spPr>
        <p:txBody>
          <a:bodyPr wrap="square" lIns="0" tIns="0" rIns="0" bIns="0" rtlCol="0"/>
          <a:lstStyle/>
          <a:p/>
        </p:txBody>
      </p:sp>
      <p:sp>
        <p:nvSpPr>
          <p:cNvPr id="5" name="object 5"/>
          <p:cNvSpPr txBox="1">
            <a:spLocks noGrp="1"/>
          </p:cNvSpPr>
          <p:nvPr>
            <p:ph type="title"/>
          </p:nvPr>
        </p:nvSpPr>
        <p:spPr>
          <a:xfrm>
            <a:off x="887384" y="732942"/>
            <a:ext cx="4767580" cy="515620"/>
          </a:xfrm>
          <a:prstGeom prst="rect"/>
        </p:spPr>
        <p:txBody>
          <a:bodyPr wrap="square" lIns="0" tIns="14604" rIns="0" bIns="0" rtlCol="0" vert="horz">
            <a:spAutoFit/>
          </a:bodyPr>
          <a:lstStyle/>
          <a:p>
            <a:pPr marL="12700">
              <a:lnSpc>
                <a:spcPct val="100000"/>
              </a:lnSpc>
              <a:spcBef>
                <a:spcPts val="114"/>
              </a:spcBef>
            </a:pPr>
            <a:r>
              <a:rPr dirty="0" spc="-125"/>
              <a:t>Findings: </a:t>
            </a:r>
            <a:r>
              <a:rPr dirty="0" spc="-105"/>
              <a:t>Data</a:t>
            </a:r>
            <a:r>
              <a:rPr dirty="0" spc="-480"/>
              <a:t> </a:t>
            </a:r>
            <a:r>
              <a:rPr dirty="0" spc="-125"/>
              <a:t>Exploration</a:t>
            </a:r>
          </a:p>
        </p:txBody>
      </p:sp>
      <p:sp>
        <p:nvSpPr>
          <p:cNvPr id="12" name="object 12"/>
          <p:cNvSpPr txBox="1">
            <a:spLocks noGrp="1"/>
          </p:cNvSpPr>
          <p:nvPr>
            <p:ph type="sldNum" idx="7" sz="quarter"/>
          </p:nvPr>
        </p:nvSpPr>
        <p:spPr>
          <a:prstGeom prst="rect"/>
        </p:spPr>
        <p:txBody>
          <a:bodyPr wrap="square" lIns="0" tIns="21590" rIns="0" bIns="0" rtlCol="0" vert="horz">
            <a:spAutoFit/>
          </a:bodyPr>
          <a:lstStyle/>
          <a:p>
            <a:pPr marL="25400">
              <a:lnSpc>
                <a:spcPct val="100000"/>
              </a:lnSpc>
              <a:spcBef>
                <a:spcPts val="170"/>
              </a:spcBef>
            </a:pPr>
            <a:fld id="{81D60167-4931-47E6-BA6A-407CBD079E47}" type="slidenum">
              <a:rPr dirty="0" spc="20"/>
              <a:t>10</a:t>
            </a:fld>
            <a:r>
              <a:rPr dirty="0" spc="-15"/>
              <a:t>/20</a:t>
            </a:r>
          </a:p>
        </p:txBody>
      </p:sp>
      <p:sp>
        <p:nvSpPr>
          <p:cNvPr id="6" name="object 6"/>
          <p:cNvSpPr txBox="1">
            <a:spLocks noGrp="1"/>
          </p:cNvSpPr>
          <p:nvPr>
            <p:ph type="body" idx="1"/>
          </p:nvPr>
        </p:nvSpPr>
        <p:spPr>
          <a:prstGeom prst="rect"/>
        </p:spPr>
        <p:txBody>
          <a:bodyPr wrap="square" lIns="0" tIns="15240" rIns="0" bIns="0" rtlCol="0" vert="horz">
            <a:spAutoFit/>
          </a:bodyPr>
          <a:lstStyle/>
          <a:p>
            <a:pPr algn="just" marL="12700" marR="5715">
              <a:lnSpc>
                <a:spcPct val="100000"/>
              </a:lnSpc>
              <a:spcBef>
                <a:spcPts val="120"/>
              </a:spcBef>
            </a:pPr>
            <a:r>
              <a:rPr dirty="0" spc="-80"/>
              <a:t>To </a:t>
            </a:r>
            <a:r>
              <a:rPr dirty="0" spc="5"/>
              <a:t>get </a:t>
            </a:r>
            <a:r>
              <a:rPr dirty="0" spc="10"/>
              <a:t>a </a:t>
            </a:r>
            <a:r>
              <a:rPr dirty="0" spc="5"/>
              <a:t>better understanding of the data, the  </a:t>
            </a:r>
            <a:r>
              <a:rPr dirty="0" spc="10" b="1">
                <a:latin typeface="Arial"/>
                <a:cs typeface="Arial"/>
              </a:rPr>
              <a:t>number </a:t>
            </a:r>
            <a:r>
              <a:rPr dirty="0" spc="5" b="1">
                <a:latin typeface="Arial"/>
                <a:cs typeface="Arial"/>
              </a:rPr>
              <a:t>of hourly bike trips </a:t>
            </a:r>
            <a:r>
              <a:rPr dirty="0" spc="10" b="1">
                <a:latin typeface="Arial"/>
                <a:cs typeface="Arial"/>
              </a:rPr>
              <a:t>was </a:t>
            </a:r>
            <a:r>
              <a:rPr dirty="0" spc="5" b="1">
                <a:latin typeface="Arial"/>
                <a:cs typeface="Arial"/>
              </a:rPr>
              <a:t>visualized </a:t>
            </a:r>
            <a:r>
              <a:rPr dirty="0" spc="5"/>
              <a:t>for  the time </a:t>
            </a:r>
            <a:r>
              <a:rPr dirty="0" spc="10"/>
              <a:t>span between </a:t>
            </a:r>
            <a:r>
              <a:rPr dirty="0" sz="1400" spc="-70"/>
              <a:t>2014 </a:t>
            </a:r>
            <a:r>
              <a:rPr dirty="0" spc="10"/>
              <a:t>and</a:t>
            </a:r>
            <a:r>
              <a:rPr dirty="0" spc="-180"/>
              <a:t> </a:t>
            </a:r>
            <a:r>
              <a:rPr dirty="0" sz="1400" spc="-50"/>
              <a:t>2017</a:t>
            </a:r>
            <a:r>
              <a:rPr dirty="0" spc="-50"/>
              <a:t>.</a:t>
            </a:r>
            <a:endParaRPr sz="1400">
              <a:latin typeface="Arial"/>
              <a:cs typeface="Arial"/>
            </a:endParaRPr>
          </a:p>
          <a:p>
            <a:pPr>
              <a:lnSpc>
                <a:spcPct val="100000"/>
              </a:lnSpc>
            </a:pPr>
            <a:endParaRPr sz="1450">
              <a:latin typeface="Times New Roman"/>
              <a:cs typeface="Times New Roman"/>
            </a:endParaRPr>
          </a:p>
          <a:p>
            <a:pPr algn="just" marL="12700" marR="5715">
              <a:lnSpc>
                <a:spcPct val="100000"/>
              </a:lnSpc>
            </a:pPr>
            <a:r>
              <a:rPr dirty="0" spc="10"/>
              <a:t>The </a:t>
            </a:r>
            <a:r>
              <a:rPr dirty="0" spc="10" b="1">
                <a:latin typeface="Arial"/>
                <a:cs typeface="Arial"/>
              </a:rPr>
              <a:t>moving average </a:t>
            </a:r>
            <a:r>
              <a:rPr dirty="0" spc="5"/>
              <a:t>that is </a:t>
            </a:r>
            <a:r>
              <a:rPr dirty="0" spc="10"/>
              <a:t>shown </a:t>
            </a:r>
            <a:r>
              <a:rPr dirty="0" spc="5"/>
              <a:t>in the plot (red  line) </a:t>
            </a:r>
            <a:r>
              <a:rPr dirty="0" spc="10"/>
              <a:t>can be </a:t>
            </a:r>
            <a:r>
              <a:rPr dirty="0" spc="5"/>
              <a:t>interpreted </a:t>
            </a:r>
            <a:r>
              <a:rPr dirty="0" spc="10"/>
              <a:t>as a </a:t>
            </a:r>
            <a:r>
              <a:rPr dirty="0" spc="5" b="1">
                <a:latin typeface="Arial"/>
                <a:cs typeface="Arial"/>
              </a:rPr>
              <a:t>baseline model</a:t>
            </a:r>
            <a:r>
              <a:rPr dirty="0" spc="5"/>
              <a:t>, i.e.,  the simplest possible </a:t>
            </a:r>
            <a:r>
              <a:rPr dirty="0" spc="10"/>
              <a:t>model </a:t>
            </a:r>
            <a:r>
              <a:rPr dirty="0" spc="5"/>
              <a:t>to describe the hourly  </a:t>
            </a:r>
            <a:r>
              <a:rPr dirty="0" spc="10"/>
              <a:t>number </a:t>
            </a:r>
            <a:r>
              <a:rPr dirty="0" spc="5"/>
              <a:t>of bike</a:t>
            </a:r>
            <a:r>
              <a:rPr dirty="0" spc="-5"/>
              <a:t> </a:t>
            </a:r>
            <a:r>
              <a:rPr dirty="0" spc="5"/>
              <a:t>rides.</a:t>
            </a:r>
          </a:p>
          <a:p>
            <a:pPr algn="just" marL="12700">
              <a:lnSpc>
                <a:spcPct val="100000"/>
              </a:lnSpc>
              <a:spcBef>
                <a:spcPts val="1610"/>
              </a:spcBef>
            </a:pPr>
            <a:r>
              <a:rPr dirty="0" spc="5"/>
              <a:t>This</a:t>
            </a:r>
            <a:r>
              <a:rPr dirty="0" spc="145"/>
              <a:t> </a:t>
            </a:r>
            <a:r>
              <a:rPr dirty="0" spc="5"/>
              <a:t>baseline</a:t>
            </a:r>
            <a:r>
              <a:rPr dirty="0" spc="150"/>
              <a:t> </a:t>
            </a:r>
            <a:r>
              <a:rPr dirty="0" spc="10"/>
              <a:t>model</a:t>
            </a:r>
            <a:r>
              <a:rPr dirty="0" spc="150"/>
              <a:t> </a:t>
            </a:r>
            <a:r>
              <a:rPr dirty="0" spc="5"/>
              <a:t>explains</a:t>
            </a:r>
            <a:r>
              <a:rPr dirty="0" spc="150"/>
              <a:t> </a:t>
            </a:r>
            <a:r>
              <a:rPr dirty="0" sz="1400" spc="-50"/>
              <a:t>38.8%  </a:t>
            </a:r>
            <a:r>
              <a:rPr dirty="0" spc="5"/>
              <a:t>of</a:t>
            </a:r>
            <a:r>
              <a:rPr dirty="0" spc="150"/>
              <a:t> </a:t>
            </a:r>
            <a:r>
              <a:rPr dirty="0" spc="5"/>
              <a:t>the</a:t>
            </a:r>
            <a:r>
              <a:rPr dirty="0" spc="145"/>
              <a:t> </a:t>
            </a:r>
            <a:r>
              <a:rPr dirty="0" spc="5"/>
              <a:t>variance</a:t>
            </a:r>
            <a:endParaRPr sz="1400"/>
          </a:p>
        </p:txBody>
      </p:sp>
      <p:sp>
        <p:nvSpPr>
          <p:cNvPr id="7" name="object 7"/>
          <p:cNvSpPr txBox="1"/>
          <p:nvPr/>
        </p:nvSpPr>
        <p:spPr>
          <a:xfrm>
            <a:off x="887384" y="4090590"/>
            <a:ext cx="964565" cy="243204"/>
          </a:xfrm>
          <a:prstGeom prst="rect">
            <a:avLst/>
          </a:prstGeom>
        </p:spPr>
        <p:txBody>
          <a:bodyPr wrap="square" lIns="0" tIns="16510" rIns="0" bIns="0" rtlCol="0" vert="horz">
            <a:spAutoFit/>
          </a:bodyPr>
          <a:lstStyle/>
          <a:p>
            <a:pPr marL="12700">
              <a:lnSpc>
                <a:spcPct val="100000"/>
              </a:lnSpc>
              <a:spcBef>
                <a:spcPts val="130"/>
              </a:spcBef>
            </a:pPr>
            <a:r>
              <a:rPr dirty="0" baseline="1984" sz="2100" spc="37">
                <a:solidFill>
                  <a:srgbClr val="545454"/>
                </a:solidFill>
                <a:latin typeface="Arial"/>
                <a:cs typeface="Arial"/>
              </a:rPr>
              <a:t>(</a:t>
            </a:r>
            <a:r>
              <a:rPr dirty="0" sz="1300" spc="25">
                <a:solidFill>
                  <a:srgbClr val="545454"/>
                </a:solidFill>
                <a:latin typeface="Verdana"/>
                <a:cs typeface="Verdana"/>
              </a:rPr>
              <a:t>r</a:t>
            </a:r>
            <a:r>
              <a:rPr dirty="0" baseline="27777" sz="1500" spc="37">
                <a:solidFill>
                  <a:srgbClr val="545454"/>
                </a:solidFill>
                <a:latin typeface="Arial"/>
                <a:cs typeface="Arial"/>
              </a:rPr>
              <a:t>2 </a:t>
            </a:r>
            <a:r>
              <a:rPr dirty="0" baseline="1984" sz="2100" spc="434">
                <a:solidFill>
                  <a:srgbClr val="545454"/>
                </a:solidFill>
                <a:latin typeface="Arial"/>
                <a:cs typeface="Arial"/>
              </a:rPr>
              <a:t>=</a:t>
            </a:r>
            <a:r>
              <a:rPr dirty="0" baseline="1984" sz="2100" spc="-382">
                <a:solidFill>
                  <a:srgbClr val="545454"/>
                </a:solidFill>
                <a:latin typeface="Arial"/>
                <a:cs typeface="Arial"/>
              </a:rPr>
              <a:t> </a:t>
            </a:r>
            <a:r>
              <a:rPr dirty="0" baseline="1984" sz="2100" spc="-44">
                <a:solidFill>
                  <a:srgbClr val="545454"/>
                </a:solidFill>
                <a:latin typeface="Arial"/>
                <a:cs typeface="Arial"/>
              </a:rPr>
              <a:t>0.388)</a:t>
            </a:r>
            <a:endParaRPr baseline="1984" sz="2100">
              <a:latin typeface="Arial"/>
              <a:cs typeface="Arial"/>
            </a:endParaRPr>
          </a:p>
        </p:txBody>
      </p:sp>
      <p:sp>
        <p:nvSpPr>
          <p:cNvPr id="8" name="object 8"/>
          <p:cNvSpPr txBox="1"/>
          <p:nvPr/>
        </p:nvSpPr>
        <p:spPr>
          <a:xfrm>
            <a:off x="887384" y="4311467"/>
            <a:ext cx="4737100" cy="1252855"/>
          </a:xfrm>
          <a:prstGeom prst="rect">
            <a:avLst/>
          </a:prstGeom>
        </p:spPr>
        <p:txBody>
          <a:bodyPr wrap="square" lIns="0" tIns="15240" rIns="0" bIns="0" rtlCol="0" vert="horz">
            <a:spAutoFit/>
          </a:bodyPr>
          <a:lstStyle/>
          <a:p>
            <a:pPr algn="just" marL="12700" marR="5080">
              <a:lnSpc>
                <a:spcPct val="100000"/>
              </a:lnSpc>
              <a:spcBef>
                <a:spcPts val="120"/>
              </a:spcBef>
            </a:pPr>
            <a:r>
              <a:rPr dirty="0" sz="1300" spc="265">
                <a:solidFill>
                  <a:srgbClr val="545454"/>
                </a:solidFill>
                <a:latin typeface="Verdana"/>
                <a:cs typeface="Verdana"/>
              </a:rPr>
              <a:t>MAE </a:t>
            </a:r>
            <a:r>
              <a:rPr dirty="0" sz="1400" spc="290">
                <a:solidFill>
                  <a:srgbClr val="545454"/>
                </a:solidFill>
                <a:latin typeface="Arial"/>
                <a:cs typeface="Arial"/>
              </a:rPr>
              <a:t>= </a:t>
            </a:r>
            <a:r>
              <a:rPr dirty="0" sz="1400" spc="-55">
                <a:solidFill>
                  <a:srgbClr val="545454"/>
                </a:solidFill>
                <a:latin typeface="Arial"/>
                <a:cs typeface="Arial"/>
              </a:rPr>
              <a:t>316.2 </a:t>
            </a:r>
            <a:r>
              <a:rPr dirty="0" sz="1600" spc="5">
                <a:solidFill>
                  <a:srgbClr val="545454"/>
                </a:solidFill>
                <a:latin typeface="Arial"/>
                <a:cs typeface="Arial"/>
              </a:rPr>
              <a:t>, which </a:t>
            </a:r>
            <a:r>
              <a:rPr dirty="0" sz="1600" spc="10">
                <a:solidFill>
                  <a:srgbClr val="545454"/>
                </a:solidFill>
                <a:latin typeface="Arial"/>
                <a:cs typeface="Arial"/>
              </a:rPr>
              <a:t>means </a:t>
            </a:r>
            <a:r>
              <a:rPr dirty="0" sz="1600" spc="5">
                <a:solidFill>
                  <a:srgbClr val="545454"/>
                </a:solidFill>
                <a:latin typeface="Arial"/>
                <a:cs typeface="Arial"/>
              </a:rPr>
              <a:t>that </a:t>
            </a:r>
            <a:r>
              <a:rPr dirty="0" sz="1600" spc="10">
                <a:solidFill>
                  <a:srgbClr val="545454"/>
                </a:solidFill>
                <a:latin typeface="Arial"/>
                <a:cs typeface="Arial"/>
              </a:rPr>
              <a:t>on </a:t>
            </a:r>
            <a:r>
              <a:rPr dirty="0" sz="1600" spc="5">
                <a:solidFill>
                  <a:srgbClr val="545454"/>
                </a:solidFill>
                <a:latin typeface="Arial"/>
                <a:cs typeface="Arial"/>
              </a:rPr>
              <a:t>average,</a:t>
            </a:r>
            <a:r>
              <a:rPr dirty="0" sz="1600" spc="-105">
                <a:solidFill>
                  <a:srgbClr val="545454"/>
                </a:solidFill>
                <a:latin typeface="Arial"/>
                <a:cs typeface="Arial"/>
              </a:rPr>
              <a:t> </a:t>
            </a:r>
            <a:r>
              <a:rPr dirty="0" sz="1600" spc="5">
                <a:solidFill>
                  <a:srgbClr val="545454"/>
                </a:solidFill>
                <a:latin typeface="Arial"/>
                <a:cs typeface="Arial"/>
              </a:rPr>
              <a:t>the  prediction for the </a:t>
            </a:r>
            <a:r>
              <a:rPr dirty="0" sz="1600" spc="10">
                <a:solidFill>
                  <a:srgbClr val="545454"/>
                </a:solidFill>
                <a:latin typeface="Arial"/>
                <a:cs typeface="Arial"/>
              </a:rPr>
              <a:t>number </a:t>
            </a:r>
            <a:r>
              <a:rPr dirty="0" sz="1600" spc="5">
                <a:solidFill>
                  <a:srgbClr val="545454"/>
                </a:solidFill>
                <a:latin typeface="Arial"/>
                <a:cs typeface="Arial"/>
              </a:rPr>
              <a:t>of hourly bike rides is  </a:t>
            </a:r>
            <a:r>
              <a:rPr dirty="0" sz="1600" spc="10">
                <a:solidFill>
                  <a:srgbClr val="545454"/>
                </a:solidFill>
                <a:latin typeface="Arial"/>
                <a:cs typeface="Arial"/>
              </a:rPr>
              <a:t>wrong by </a:t>
            </a:r>
            <a:r>
              <a:rPr dirty="0" sz="1600" spc="5">
                <a:solidFill>
                  <a:srgbClr val="545454"/>
                </a:solidFill>
                <a:latin typeface="Arial"/>
                <a:cs typeface="Arial"/>
              </a:rPr>
              <a:t>this </a:t>
            </a:r>
            <a:r>
              <a:rPr dirty="0" sz="1600" spc="10">
                <a:solidFill>
                  <a:srgbClr val="545454"/>
                </a:solidFill>
                <a:latin typeface="Arial"/>
                <a:cs typeface="Arial"/>
              </a:rPr>
              <a:t>many </a:t>
            </a:r>
            <a:r>
              <a:rPr dirty="0" sz="1600" spc="5">
                <a:solidFill>
                  <a:srgbClr val="545454"/>
                </a:solidFill>
                <a:latin typeface="Arial"/>
                <a:cs typeface="Arial"/>
              </a:rPr>
              <a:t>bike rides. This includes also  winter </a:t>
            </a:r>
            <a:r>
              <a:rPr dirty="0" sz="1600" spc="10">
                <a:solidFill>
                  <a:srgbClr val="545454"/>
                </a:solidFill>
                <a:latin typeface="Arial"/>
                <a:cs typeface="Arial"/>
              </a:rPr>
              <a:t>months </a:t>
            </a:r>
            <a:r>
              <a:rPr dirty="0" sz="1600" spc="5">
                <a:solidFill>
                  <a:srgbClr val="545454"/>
                </a:solidFill>
                <a:latin typeface="Arial"/>
                <a:cs typeface="Arial"/>
              </a:rPr>
              <a:t>with </a:t>
            </a:r>
            <a:r>
              <a:rPr dirty="0" sz="1600" spc="10">
                <a:solidFill>
                  <a:srgbClr val="545454"/>
                </a:solidFill>
                <a:latin typeface="Arial"/>
                <a:cs typeface="Arial"/>
              </a:rPr>
              <a:t>no </a:t>
            </a:r>
            <a:r>
              <a:rPr dirty="0" sz="1600" spc="5">
                <a:solidFill>
                  <a:srgbClr val="545454"/>
                </a:solidFill>
                <a:latin typeface="Arial"/>
                <a:cs typeface="Arial"/>
              </a:rPr>
              <a:t>rides. For </a:t>
            </a:r>
            <a:r>
              <a:rPr dirty="0" sz="1600" spc="10">
                <a:solidFill>
                  <a:srgbClr val="545454"/>
                </a:solidFill>
                <a:latin typeface="Arial"/>
                <a:cs typeface="Arial"/>
              </a:rPr>
              <a:t>a more </a:t>
            </a:r>
            <a:r>
              <a:rPr dirty="0" sz="1600" spc="5">
                <a:solidFill>
                  <a:srgbClr val="545454"/>
                </a:solidFill>
                <a:latin typeface="Arial"/>
                <a:cs typeface="Arial"/>
              </a:rPr>
              <a:t>realistic  estimation of </a:t>
            </a:r>
            <a:r>
              <a:rPr dirty="0" sz="1600" spc="10">
                <a:solidFill>
                  <a:srgbClr val="545454"/>
                </a:solidFill>
                <a:latin typeface="Arial"/>
                <a:cs typeface="Arial"/>
              </a:rPr>
              <a:t>model </a:t>
            </a:r>
            <a:r>
              <a:rPr dirty="0" sz="1600" spc="-10">
                <a:solidFill>
                  <a:srgbClr val="545454"/>
                </a:solidFill>
                <a:latin typeface="Arial"/>
                <a:cs typeface="Arial"/>
              </a:rPr>
              <a:t>quality, </a:t>
            </a:r>
            <a:r>
              <a:rPr dirty="0" sz="1600" spc="5">
                <a:solidFill>
                  <a:srgbClr val="545454"/>
                </a:solidFill>
                <a:latin typeface="Arial"/>
                <a:cs typeface="Arial"/>
              </a:rPr>
              <a:t>these </a:t>
            </a:r>
            <a:r>
              <a:rPr dirty="0" sz="1600" spc="10">
                <a:solidFill>
                  <a:srgbClr val="545454"/>
                </a:solidFill>
                <a:latin typeface="Arial"/>
                <a:cs typeface="Arial"/>
              </a:rPr>
              <a:t>numbers </a:t>
            </a:r>
            <a:r>
              <a:rPr dirty="0" sz="1600" spc="5">
                <a:solidFill>
                  <a:srgbClr val="545454"/>
                </a:solidFill>
                <a:latin typeface="Arial"/>
                <a:cs typeface="Arial"/>
              </a:rPr>
              <a:t>drop</a:t>
            </a:r>
            <a:r>
              <a:rPr dirty="0" sz="1600" spc="45">
                <a:solidFill>
                  <a:srgbClr val="545454"/>
                </a:solidFill>
                <a:latin typeface="Arial"/>
                <a:cs typeface="Arial"/>
              </a:rPr>
              <a:t> </a:t>
            </a:r>
            <a:r>
              <a:rPr dirty="0" sz="1600" spc="5">
                <a:solidFill>
                  <a:srgbClr val="545454"/>
                </a:solidFill>
                <a:latin typeface="Arial"/>
                <a:cs typeface="Arial"/>
              </a:rPr>
              <a:t>to</a:t>
            </a:r>
            <a:endParaRPr sz="1600">
              <a:latin typeface="Arial"/>
              <a:cs typeface="Arial"/>
            </a:endParaRPr>
          </a:p>
        </p:txBody>
      </p:sp>
      <p:sp>
        <p:nvSpPr>
          <p:cNvPr id="9" name="object 9"/>
          <p:cNvSpPr txBox="1"/>
          <p:nvPr/>
        </p:nvSpPr>
        <p:spPr>
          <a:xfrm>
            <a:off x="887384" y="5569769"/>
            <a:ext cx="733425" cy="243204"/>
          </a:xfrm>
          <a:prstGeom prst="rect">
            <a:avLst/>
          </a:prstGeom>
        </p:spPr>
        <p:txBody>
          <a:bodyPr wrap="square" lIns="0" tIns="16510" rIns="0" bIns="0" rtlCol="0" vert="horz">
            <a:spAutoFit/>
          </a:bodyPr>
          <a:lstStyle/>
          <a:p>
            <a:pPr marL="12700">
              <a:lnSpc>
                <a:spcPct val="100000"/>
              </a:lnSpc>
              <a:spcBef>
                <a:spcPts val="130"/>
              </a:spcBef>
            </a:pPr>
            <a:r>
              <a:rPr dirty="0" sz="1300">
                <a:solidFill>
                  <a:srgbClr val="545454"/>
                </a:solidFill>
                <a:latin typeface="Verdana"/>
                <a:cs typeface="Verdana"/>
              </a:rPr>
              <a:t>r</a:t>
            </a:r>
            <a:r>
              <a:rPr dirty="0" baseline="27777" sz="1500">
                <a:solidFill>
                  <a:srgbClr val="545454"/>
                </a:solidFill>
                <a:latin typeface="Arial"/>
                <a:cs typeface="Arial"/>
              </a:rPr>
              <a:t>2 </a:t>
            </a:r>
            <a:r>
              <a:rPr dirty="0" baseline="1984" sz="2100" spc="434">
                <a:solidFill>
                  <a:srgbClr val="545454"/>
                </a:solidFill>
                <a:latin typeface="Arial"/>
                <a:cs typeface="Arial"/>
              </a:rPr>
              <a:t>=</a:t>
            </a:r>
            <a:r>
              <a:rPr dirty="0" baseline="1984" sz="2100" spc="-315">
                <a:solidFill>
                  <a:srgbClr val="545454"/>
                </a:solidFill>
                <a:latin typeface="Arial"/>
                <a:cs typeface="Arial"/>
              </a:rPr>
              <a:t> </a:t>
            </a:r>
            <a:r>
              <a:rPr dirty="0" baseline="1984" sz="2100" spc="-75">
                <a:solidFill>
                  <a:srgbClr val="545454"/>
                </a:solidFill>
                <a:latin typeface="Arial"/>
                <a:cs typeface="Arial"/>
              </a:rPr>
              <a:t>.079</a:t>
            </a:r>
            <a:endParaRPr baseline="1984" sz="2100">
              <a:latin typeface="Arial"/>
              <a:cs typeface="Arial"/>
            </a:endParaRPr>
          </a:p>
        </p:txBody>
      </p:sp>
      <p:sp>
        <p:nvSpPr>
          <p:cNvPr id="10" name="object 10"/>
          <p:cNvSpPr txBox="1"/>
          <p:nvPr/>
        </p:nvSpPr>
        <p:spPr>
          <a:xfrm>
            <a:off x="1734724" y="5536554"/>
            <a:ext cx="3883660" cy="272415"/>
          </a:xfrm>
          <a:prstGeom prst="rect">
            <a:avLst/>
          </a:prstGeom>
        </p:spPr>
        <p:txBody>
          <a:bodyPr wrap="square" lIns="0" tIns="15240" rIns="0" bIns="0" rtlCol="0" vert="horz">
            <a:spAutoFit/>
          </a:bodyPr>
          <a:lstStyle/>
          <a:p>
            <a:pPr marL="12700">
              <a:lnSpc>
                <a:spcPct val="100000"/>
              </a:lnSpc>
              <a:spcBef>
                <a:spcPts val="120"/>
              </a:spcBef>
              <a:tabLst>
                <a:tab pos="1714500" algn="l"/>
              </a:tabLst>
            </a:pPr>
            <a:r>
              <a:rPr dirty="0" sz="1600" spc="10">
                <a:solidFill>
                  <a:srgbClr val="545454"/>
                </a:solidFill>
                <a:latin typeface="Arial"/>
                <a:cs typeface="Arial"/>
              </a:rPr>
              <a:t>and  </a:t>
            </a:r>
            <a:r>
              <a:rPr dirty="0" sz="1300" spc="265">
                <a:solidFill>
                  <a:srgbClr val="545454"/>
                </a:solidFill>
                <a:latin typeface="Verdana"/>
                <a:cs typeface="Verdana"/>
              </a:rPr>
              <a:t>MAE</a:t>
            </a:r>
            <a:r>
              <a:rPr dirty="0" sz="1300" spc="-85">
                <a:solidFill>
                  <a:srgbClr val="545454"/>
                </a:solidFill>
                <a:latin typeface="Verdana"/>
                <a:cs typeface="Verdana"/>
              </a:rPr>
              <a:t> </a:t>
            </a:r>
            <a:r>
              <a:rPr dirty="0" sz="1400" spc="290">
                <a:solidFill>
                  <a:srgbClr val="545454"/>
                </a:solidFill>
                <a:latin typeface="Arial"/>
                <a:cs typeface="Arial"/>
              </a:rPr>
              <a:t>=</a:t>
            </a:r>
            <a:r>
              <a:rPr dirty="0" sz="1400" spc="-35">
                <a:solidFill>
                  <a:srgbClr val="545454"/>
                </a:solidFill>
                <a:latin typeface="Arial"/>
                <a:cs typeface="Arial"/>
              </a:rPr>
              <a:t> </a:t>
            </a:r>
            <a:r>
              <a:rPr dirty="0" sz="1400" spc="-55">
                <a:solidFill>
                  <a:srgbClr val="545454"/>
                </a:solidFill>
                <a:latin typeface="Arial"/>
                <a:cs typeface="Arial"/>
              </a:rPr>
              <a:t>510.7	</a:t>
            </a:r>
            <a:r>
              <a:rPr dirty="0" sz="1600" spc="10">
                <a:solidFill>
                  <a:srgbClr val="545454"/>
                </a:solidFill>
                <a:latin typeface="Arial"/>
                <a:cs typeface="Arial"/>
              </a:rPr>
              <a:t>when </a:t>
            </a:r>
            <a:r>
              <a:rPr dirty="0" sz="1600" spc="5">
                <a:solidFill>
                  <a:srgbClr val="545454"/>
                </a:solidFill>
                <a:latin typeface="Arial"/>
                <a:cs typeface="Arial"/>
              </a:rPr>
              <a:t>only</a:t>
            </a:r>
            <a:r>
              <a:rPr dirty="0" sz="1600" spc="10">
                <a:solidFill>
                  <a:srgbClr val="545454"/>
                </a:solidFill>
                <a:latin typeface="Arial"/>
                <a:cs typeface="Arial"/>
              </a:rPr>
              <a:t> </a:t>
            </a:r>
            <a:r>
              <a:rPr dirty="0" sz="1600" spc="5">
                <a:solidFill>
                  <a:srgbClr val="545454"/>
                </a:solidFill>
                <a:latin typeface="Arial"/>
                <a:cs typeface="Arial"/>
              </a:rPr>
              <a:t>considering</a:t>
            </a:r>
            <a:endParaRPr sz="1600">
              <a:latin typeface="Arial"/>
              <a:cs typeface="Arial"/>
            </a:endParaRPr>
          </a:p>
        </p:txBody>
      </p:sp>
      <p:sp>
        <p:nvSpPr>
          <p:cNvPr id="11" name="object 11"/>
          <p:cNvSpPr txBox="1"/>
          <p:nvPr/>
        </p:nvSpPr>
        <p:spPr>
          <a:xfrm>
            <a:off x="5956322" y="5351974"/>
            <a:ext cx="3844925" cy="410209"/>
          </a:xfrm>
          <a:prstGeom prst="rect">
            <a:avLst/>
          </a:prstGeom>
        </p:spPr>
        <p:txBody>
          <a:bodyPr wrap="square" lIns="0" tIns="19685" rIns="0" bIns="0" rtlCol="0" vert="horz">
            <a:spAutoFit/>
          </a:bodyPr>
          <a:lstStyle/>
          <a:p>
            <a:pPr algn="just" marL="12700" marR="5080">
              <a:lnSpc>
                <a:spcPts val="1000"/>
              </a:lnSpc>
              <a:spcBef>
                <a:spcPts val="155"/>
              </a:spcBef>
            </a:pPr>
            <a:r>
              <a:rPr dirty="0" sz="850" b="1">
                <a:solidFill>
                  <a:srgbClr val="545454"/>
                </a:solidFill>
                <a:latin typeface="Arial"/>
                <a:cs typeface="Arial"/>
              </a:rPr>
              <a:t>Figure</a:t>
            </a:r>
            <a:r>
              <a:rPr dirty="0" sz="850">
                <a:solidFill>
                  <a:srgbClr val="545454"/>
                </a:solidFill>
                <a:latin typeface="Arial"/>
                <a:cs typeface="Arial"/>
              </a:rPr>
              <a:t>: Number of hourly rides from </a:t>
            </a:r>
            <a:r>
              <a:rPr dirty="0" sz="750" spc="-40">
                <a:solidFill>
                  <a:srgbClr val="545454"/>
                </a:solidFill>
                <a:latin typeface="Arial"/>
                <a:cs typeface="Arial"/>
              </a:rPr>
              <a:t>2014 </a:t>
            </a:r>
            <a:r>
              <a:rPr dirty="0" sz="850">
                <a:solidFill>
                  <a:srgbClr val="545454"/>
                </a:solidFill>
                <a:latin typeface="Arial"/>
                <a:cs typeface="Arial"/>
              </a:rPr>
              <a:t>to </a:t>
            </a:r>
            <a:r>
              <a:rPr dirty="0" sz="750" spc="-30">
                <a:solidFill>
                  <a:srgbClr val="545454"/>
                </a:solidFill>
                <a:latin typeface="Arial"/>
                <a:cs typeface="Arial"/>
              </a:rPr>
              <a:t>2017</a:t>
            </a:r>
            <a:r>
              <a:rPr dirty="0" sz="850" spc="-30">
                <a:solidFill>
                  <a:srgbClr val="545454"/>
                </a:solidFill>
                <a:latin typeface="Arial"/>
                <a:cs typeface="Arial"/>
              </a:rPr>
              <a:t>. </a:t>
            </a:r>
            <a:r>
              <a:rPr dirty="0" sz="850">
                <a:solidFill>
                  <a:srgbClr val="545454"/>
                </a:solidFill>
                <a:latin typeface="Arial"/>
                <a:cs typeface="Arial"/>
              </a:rPr>
              <a:t>Each dot represents the  number of trips in one specifc </a:t>
            </a:r>
            <a:r>
              <a:rPr dirty="0" sz="850" spc="-10">
                <a:solidFill>
                  <a:srgbClr val="545454"/>
                </a:solidFill>
                <a:latin typeface="Arial"/>
                <a:cs typeface="Arial"/>
              </a:rPr>
              <a:t>hour. </a:t>
            </a:r>
            <a:r>
              <a:rPr dirty="0" sz="850">
                <a:solidFill>
                  <a:srgbClr val="545454"/>
                </a:solidFill>
                <a:latin typeface="Arial"/>
                <a:cs typeface="Arial"/>
              </a:rPr>
              <a:t>Red line represents a moving average  using a window of </a:t>
            </a:r>
            <a:r>
              <a:rPr dirty="0" sz="750" spc="-40">
                <a:solidFill>
                  <a:srgbClr val="545454"/>
                </a:solidFill>
                <a:latin typeface="Arial"/>
                <a:cs typeface="Arial"/>
              </a:rPr>
              <a:t>14</a:t>
            </a:r>
            <a:r>
              <a:rPr dirty="0" sz="750" spc="60">
                <a:solidFill>
                  <a:srgbClr val="545454"/>
                </a:solidFill>
                <a:latin typeface="Arial"/>
                <a:cs typeface="Arial"/>
              </a:rPr>
              <a:t> </a:t>
            </a:r>
            <a:r>
              <a:rPr dirty="0" sz="850">
                <a:solidFill>
                  <a:srgbClr val="545454"/>
                </a:solidFill>
                <a:latin typeface="Arial"/>
                <a:cs typeface="Arial"/>
              </a:rPr>
              <a:t>days.</a:t>
            </a:r>
            <a:endParaRPr sz="85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2019-04-17T16:37:45Z</dcterms:created>
  <dcterms:modified xsi:type="dcterms:W3CDTF">2019-04-17T16:37:45Z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2018-11-12T00:00:00Z</vt:filetime>
  </property>
  <property fmtid="{D5CDD505-2E9C-101B-9397-08002B2CF9AE}" pid="3" name="Creator">
    <vt:lpwstr>Mozilla/5.0 (Macintosh; Intel Mac OS X 10_13_6) AppleWebKit/537.36 (KHTML, like Gecko) Chrome/70.0.3538.77 Safari/537.36</vt:lpwstr>
  </property>
  <property fmtid="{D5CDD505-2E9C-101B-9397-08002B2CF9AE}" pid="4" name="LastSaved">
    <vt:filetime>2019-04-17T00:00:00Z</vt:filetime>
  </property>
</Properties>
</file>